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599" r:id="rId3"/>
    <p:sldId id="259" r:id="rId4"/>
    <p:sldId id="264" r:id="rId5"/>
    <p:sldId id="303" r:id="rId6"/>
    <p:sldId id="320" r:id="rId7"/>
    <p:sldId id="714" r:id="rId8"/>
    <p:sldId id="715" r:id="rId9"/>
    <p:sldId id="682" r:id="rId10"/>
    <p:sldId id="685" r:id="rId11"/>
    <p:sldId id="717" r:id="rId12"/>
    <p:sldId id="688" r:id="rId13"/>
    <p:sldId id="686" r:id="rId14"/>
    <p:sldId id="306" r:id="rId15"/>
    <p:sldId id="315" r:id="rId16"/>
    <p:sldId id="316" r:id="rId17"/>
    <p:sldId id="597" r:id="rId18"/>
    <p:sldId id="694" r:id="rId19"/>
    <p:sldId id="703" r:id="rId20"/>
    <p:sldId id="695" r:id="rId21"/>
    <p:sldId id="696" r:id="rId22"/>
    <p:sldId id="697" r:id="rId23"/>
    <p:sldId id="699" r:id="rId24"/>
    <p:sldId id="700" r:id="rId25"/>
    <p:sldId id="701" r:id="rId26"/>
    <p:sldId id="702" r:id="rId27"/>
    <p:sldId id="656" r:id="rId28"/>
    <p:sldId id="312" r:id="rId29"/>
    <p:sldId id="678" r:id="rId30"/>
    <p:sldId id="313" r:id="rId31"/>
    <p:sldId id="657" r:id="rId32"/>
    <p:sldId id="658" r:id="rId33"/>
    <p:sldId id="664" r:id="rId34"/>
    <p:sldId id="665" r:id="rId35"/>
    <p:sldId id="660" r:id="rId36"/>
    <p:sldId id="661" r:id="rId37"/>
    <p:sldId id="704" r:id="rId38"/>
    <p:sldId id="304" r:id="rId39"/>
    <p:sldId id="666" r:id="rId40"/>
    <p:sldId id="668" r:id="rId41"/>
    <p:sldId id="683" r:id="rId42"/>
    <p:sldId id="680" r:id="rId43"/>
    <p:sldId id="684" r:id="rId44"/>
    <p:sldId id="705" r:id="rId45"/>
    <p:sldId id="300" r:id="rId46"/>
    <p:sldId id="689" r:id="rId47"/>
    <p:sldId id="691" r:id="rId48"/>
    <p:sldId id="706" r:id="rId49"/>
    <p:sldId id="692" r:id="rId50"/>
    <p:sldId id="707" r:id="rId51"/>
    <p:sldId id="693" r:id="rId52"/>
    <p:sldId id="708" r:id="rId53"/>
    <p:sldId id="709" r:id="rId54"/>
    <p:sldId id="710" r:id="rId55"/>
    <p:sldId id="711" r:id="rId56"/>
    <p:sldId id="713" r:id="rId57"/>
    <p:sldId id="676" r:id="rId58"/>
    <p:sldId id="712" r:id="rId59"/>
    <p:sldId id="716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36" autoAdjust="0"/>
    <p:restoredTop sz="96327"/>
  </p:normalViewPr>
  <p:slideViewPr>
    <p:cSldViewPr snapToGrid="0" snapToObjects="1" showGuides="1">
      <p:cViewPr varScale="1">
        <p:scale>
          <a:sx n="125" d="100"/>
          <a:sy n="125" d="100"/>
        </p:scale>
        <p:origin x="160" y="75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/jdk13-downloads-5672538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0.png"/><Relationship Id="rId4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iscord.gg/tQy6tZg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tQy6tZg" TargetMode="External"/><Relationship Id="rId2" Type="http://schemas.openxmlformats.org/officeDocument/2006/relationships/hyperlink" Target="https://github.com/pdgetrf/CSS143B-2020Fall/blob/master/README.md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-2020Fal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mf2-MOl0VXY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instagram.com/mbcfpv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F61C4-B7BA-6A44-8A87-E41BCBB2929D}"/>
              </a:ext>
            </a:extLst>
          </p:cNvPr>
          <p:cNvSpPr/>
          <p:nvPr/>
        </p:nvSpPr>
        <p:spPr>
          <a:xfrm>
            <a:off x="178675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1</a:t>
            </a:r>
          </a:p>
          <a:p>
            <a:pPr algn="ctr"/>
            <a:r>
              <a:rPr lang="en-US" dirty="0"/>
              <a:t>(this week)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5336-282B-1C47-A44C-F1F85617B37B}"/>
              </a:ext>
            </a:extLst>
          </p:cNvPr>
          <p:cNvSpPr/>
          <p:nvPr/>
        </p:nvSpPr>
        <p:spPr>
          <a:xfrm>
            <a:off x="2454165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CCD55-F5A6-7B4E-B3D6-6D7BD922FCEA}"/>
              </a:ext>
            </a:extLst>
          </p:cNvPr>
          <p:cNvSpPr/>
          <p:nvPr/>
        </p:nvSpPr>
        <p:spPr>
          <a:xfrm>
            <a:off x="4729656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A465B-6AEF-6A4D-B6B4-E93BAD2CC191}"/>
              </a:ext>
            </a:extLst>
          </p:cNvPr>
          <p:cNvSpPr/>
          <p:nvPr/>
        </p:nvSpPr>
        <p:spPr>
          <a:xfrm>
            <a:off x="7005147" y="3541986"/>
            <a:ext cx="1996966" cy="704194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Week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6D1A1D-1BD3-BF4E-A449-55631C853FAC}"/>
              </a:ext>
            </a:extLst>
          </p:cNvPr>
          <p:cNvGrpSpPr/>
          <p:nvPr/>
        </p:nvGrpSpPr>
        <p:grpSpPr>
          <a:xfrm>
            <a:off x="178675" y="4501055"/>
            <a:ext cx="6547947" cy="1457889"/>
            <a:chOff x="168163" y="3683877"/>
            <a:chExt cx="6547947" cy="145788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BA3CCB-F14C-004F-8905-47A8A4818700}"/>
                </a:ext>
              </a:extLst>
            </p:cNvPr>
            <p:cNvSpPr/>
            <p:nvPr/>
          </p:nvSpPr>
          <p:spPr>
            <a:xfrm rot="5400000">
              <a:off x="3237185" y="614855"/>
              <a:ext cx="409904" cy="6547947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52A781-1F69-944E-9020-66950BAE3766}"/>
                </a:ext>
              </a:extLst>
            </p:cNvPr>
            <p:cNvSpPr txBox="1"/>
            <p:nvPr/>
          </p:nvSpPr>
          <p:spPr>
            <a:xfrm>
              <a:off x="2326286" y="4218436"/>
              <a:ext cx="2263761" cy="92333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Brush up Java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Learn your 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B050"/>
                  </a:solidFill>
                </a:rPr>
                <a:t>Learn Git &amp; </a:t>
              </a:r>
              <a:r>
                <a:rPr lang="en-US" b="1" dirty="0" err="1">
                  <a:solidFill>
                    <a:srgbClr val="00B050"/>
                  </a:solidFill>
                </a:rPr>
                <a:t>Github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74AD-B47F-1940-9A1E-319640397EA6}"/>
              </a:ext>
            </a:extLst>
          </p:cNvPr>
          <p:cNvSpPr txBox="1"/>
          <p:nvPr/>
        </p:nvSpPr>
        <p:spPr>
          <a:xfrm>
            <a:off x="725214" y="819807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Ramping 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51F88B-CEC6-9D44-84A9-04930024C74A}"/>
              </a:ext>
            </a:extLst>
          </p:cNvPr>
          <p:cNvSpPr/>
          <p:nvPr/>
        </p:nvSpPr>
        <p:spPr>
          <a:xfrm>
            <a:off x="980741" y="1956836"/>
            <a:ext cx="6024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“I’ve forgotten what I learned about Java”</a:t>
            </a:r>
          </a:p>
        </p:txBody>
      </p:sp>
    </p:spTree>
    <p:extLst>
      <p:ext uri="{BB962C8B-B14F-4D97-AF65-F5344CB8AC3E}">
        <p14:creationId xmlns:p14="http://schemas.microsoft.com/office/powerpoint/2010/main" val="3303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37789" y="264611"/>
            <a:ext cx="5034455" cy="5949636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IntelliJ IDEA</a:t>
            </a:r>
          </a:p>
          <a:p>
            <a:pPr lvl="1"/>
            <a:r>
              <a:rPr lang="en-US" dirty="0"/>
              <a:t>Eclipse, </a:t>
            </a:r>
            <a:r>
              <a:rPr lang="en-US" dirty="0" err="1"/>
              <a:t>Jgrasp</a:t>
            </a:r>
            <a:r>
              <a:rPr lang="en-US" dirty="0"/>
              <a:t>, </a:t>
            </a:r>
            <a:r>
              <a:rPr lang="en-US" dirty="0" err="1"/>
              <a:t>BlueJ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dirty="0"/>
          </a:p>
          <a:p>
            <a:r>
              <a:rPr lang="en-US" dirty="0"/>
              <a:t>Build Tool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Maven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098" name="Picture 2" descr="Roses are Red Violets are Blue. #programming #coding #software #developers  #webdev #sysadmin #programmers #… | Programmer jokes, Programmer humor,  Programming humor">
            <a:extLst>
              <a:ext uri="{FF2B5EF4-FFF2-40B4-BE49-F238E27FC236}">
                <a16:creationId xmlns:a16="http://schemas.microsoft.com/office/drawing/2014/main" id="{927AA7C8-8719-AE4B-AA93-BF62E64C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7" y="5136975"/>
            <a:ext cx="1690590" cy="169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Development Kit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95550-1192-054D-90B8-6690BA0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133" y="1700330"/>
            <a:ext cx="5382608" cy="223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3769D-1526-AF4D-A191-C0487B7547C8}"/>
              </a:ext>
            </a:extLst>
          </p:cNvPr>
          <p:cNvSpPr/>
          <p:nvPr/>
        </p:nvSpPr>
        <p:spPr>
          <a:xfrm>
            <a:off x="3346133" y="4026922"/>
            <a:ext cx="59603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https://www.oracle.com/technetwork/java/javase/downloads/jdk13-downloads-5672538.html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43A9F-C991-3145-8A19-BDED7B746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625354"/>
            <a:ext cx="5654566" cy="1830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61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6467" y="3510745"/>
            <a:ext cx="4985466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964642" y="2694910"/>
            <a:ext cx="577069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Problem Solving Using</a:t>
            </a:r>
            <a:endParaRPr lang="en-US" sz="3200" i="1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58403BF-4D31-AD47-B629-2FF3BBE1193F}"/>
              </a:ext>
            </a:extLst>
          </p:cNvPr>
          <p:cNvSpPr txBox="1">
            <a:spLocks/>
          </p:cNvSpPr>
          <p:nvPr/>
        </p:nvSpPr>
        <p:spPr>
          <a:xfrm>
            <a:off x="964642" y="4966115"/>
            <a:ext cx="5905119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i="1" dirty="0">
                <a:solidFill>
                  <a:srgbClr val="FF0000"/>
                </a:solidFill>
              </a:rPr>
              <a:t>NOT</a:t>
            </a:r>
            <a:r>
              <a:rPr lang="en-US" b="0" i="1" dirty="0"/>
              <a:t>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42927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“Programming </a:t>
            </a:r>
            <a:r>
              <a:rPr lang="en-US" sz="4000" u="sng" dirty="0">
                <a:solidFill>
                  <a:srgbClr val="FF0000"/>
                </a:solidFill>
              </a:rPr>
              <a:t>Language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D17D5-A536-6441-A1FA-31BC4B8C5EBA}"/>
              </a:ext>
            </a:extLst>
          </p:cNvPr>
          <p:cNvSpPr txBox="1"/>
          <p:nvPr/>
        </p:nvSpPr>
        <p:spPr>
          <a:xfrm>
            <a:off x="626182" y="3835292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0E5DD-FC20-944A-9F38-DC8A1357EEC7}"/>
              </a:ext>
            </a:extLst>
          </p:cNvPr>
          <p:cNvSpPr txBox="1"/>
          <p:nvPr/>
        </p:nvSpPr>
        <p:spPr>
          <a:xfrm>
            <a:off x="4763635" y="3067587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F6854-A4CA-7944-89B7-87D834DB7A8F}"/>
              </a:ext>
            </a:extLst>
          </p:cNvPr>
          <p:cNvSpPr txBox="1"/>
          <p:nvPr/>
        </p:nvSpPr>
        <p:spPr>
          <a:xfrm>
            <a:off x="2681069" y="4420066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Reference Passing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0C751-1239-164C-AA5A-7D1D46BE8748}"/>
              </a:ext>
            </a:extLst>
          </p:cNvPr>
          <p:cNvSpPr txBox="1"/>
          <p:nvPr/>
        </p:nvSpPr>
        <p:spPr>
          <a:xfrm>
            <a:off x="2242212" y="310382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Loop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E9B4C-1B49-C04A-A5DE-897A9B46C931}"/>
              </a:ext>
            </a:extLst>
          </p:cNvPr>
          <p:cNvSpPr txBox="1"/>
          <p:nvPr/>
        </p:nvSpPr>
        <p:spPr>
          <a:xfrm>
            <a:off x="6189880" y="4872828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File 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84543-6419-A740-9730-7FB490D2B47A}"/>
              </a:ext>
            </a:extLst>
          </p:cNvPr>
          <p:cNvSpPr txBox="1"/>
          <p:nvPr/>
        </p:nvSpPr>
        <p:spPr>
          <a:xfrm>
            <a:off x="6499317" y="3542904"/>
            <a:ext cx="2018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D1495-E887-CA4A-A4F5-7F69FDAA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" y="5305389"/>
            <a:ext cx="6350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CB0007-DC96-C546-A4D2-F369E4F6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3" y="5305389"/>
            <a:ext cx="1052073" cy="118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B6EAF2-029E-F44B-AD29-5C1FA960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05" y="5220469"/>
            <a:ext cx="1247015" cy="13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392" y="179105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“</a:t>
            </a:r>
            <a:r>
              <a:rPr lang="en-US" sz="3200" dirty="0">
                <a:solidFill>
                  <a:srgbClr val="FF0000"/>
                </a:solidFill>
              </a:rPr>
              <a:t>Problem Solving </a:t>
            </a:r>
            <a:r>
              <a:rPr lang="en-US" sz="3200" dirty="0">
                <a:solidFill>
                  <a:schemeClr val="tx1"/>
                </a:solidFill>
              </a:rPr>
              <a:t>With Programming”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2226-B80A-CC41-85C0-CBF63FD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09" y="2885243"/>
            <a:ext cx="3776580" cy="377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60377C-C654-214F-ABD9-66D0D71A5B8C}"/>
              </a:ext>
            </a:extLst>
          </p:cNvPr>
          <p:cNvSpPr txBox="1"/>
          <p:nvPr/>
        </p:nvSpPr>
        <p:spPr>
          <a:xfrm>
            <a:off x="848683" y="342900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B4426-106F-F445-A0DF-E95794E53E56}"/>
              </a:ext>
            </a:extLst>
          </p:cNvPr>
          <p:cNvSpPr txBox="1"/>
          <p:nvPr/>
        </p:nvSpPr>
        <p:spPr>
          <a:xfrm>
            <a:off x="848683" y="3428195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82BC7-ED39-AC49-9FCB-44AAD8599AC7}"/>
              </a:ext>
            </a:extLst>
          </p:cNvPr>
          <p:cNvSpPr txBox="1"/>
          <p:nvPr/>
        </p:nvSpPr>
        <p:spPr>
          <a:xfrm>
            <a:off x="968288" y="4170886"/>
            <a:ext cx="261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Array, List, Tree, </a:t>
            </a:r>
            <a:r>
              <a:rPr lang="en-US" sz="2400" i="1" dirty="0" err="1">
                <a:solidFill>
                  <a:srgbClr val="00B050"/>
                </a:solidFill>
              </a:rPr>
              <a:t>etc</a:t>
            </a:r>
            <a:endParaRPr lang="en-US" sz="2400" i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A3D13-B4E6-414E-A224-9C4B5DB40CB4}"/>
              </a:ext>
            </a:extLst>
          </p:cNvPr>
          <p:cNvSpPr txBox="1"/>
          <p:nvPr/>
        </p:nvSpPr>
        <p:spPr>
          <a:xfrm>
            <a:off x="848683" y="5022109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7F9AF-6B47-1748-826D-3423D866D9DE}"/>
              </a:ext>
            </a:extLst>
          </p:cNvPr>
          <p:cNvSpPr txBox="1"/>
          <p:nvPr/>
        </p:nvSpPr>
        <p:spPr>
          <a:xfrm>
            <a:off x="840495" y="5021303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90C9D-288D-2E4D-808B-033530EFFE3E}"/>
              </a:ext>
            </a:extLst>
          </p:cNvPr>
          <p:cNvSpPr txBox="1"/>
          <p:nvPr/>
        </p:nvSpPr>
        <p:spPr>
          <a:xfrm>
            <a:off x="887830" y="5741633"/>
            <a:ext cx="387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Recursion, Sorting, Searching </a:t>
            </a:r>
          </a:p>
        </p:txBody>
      </p:sp>
    </p:spTree>
    <p:extLst>
      <p:ext uri="{BB962C8B-B14F-4D97-AF65-F5344CB8AC3E}">
        <p14:creationId xmlns:p14="http://schemas.microsoft.com/office/powerpoint/2010/main" val="32887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2" grpId="1"/>
      <p:bldP spid="13" grpId="0"/>
      <p:bldP spid="14" grpId="0"/>
      <p:bldP spid="15" grpId="0"/>
      <p:bldP spid="15" grpId="1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CFC4B-E50E-3046-894F-D2C628A23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491" y="1547382"/>
            <a:ext cx="8196210" cy="1805465"/>
          </a:xfrm>
        </p:spPr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4B51B-0439-6F4C-B5A7-DF447FA3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Programming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E094D9-5F7D-2848-A8AE-D245CCB809DD}"/>
              </a:ext>
            </a:extLst>
          </p:cNvPr>
          <p:cNvSpPr txBox="1">
            <a:spLocks/>
          </p:cNvSpPr>
          <p:nvPr/>
        </p:nvSpPr>
        <p:spPr>
          <a:xfrm>
            <a:off x="525491" y="3752555"/>
            <a:ext cx="8196210" cy="18054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Algorithm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A4F0DB-5642-AD4A-8CD8-21B3130CB4F0}"/>
              </a:ext>
            </a:extLst>
          </p:cNvPr>
          <p:cNvGrpSpPr/>
          <p:nvPr/>
        </p:nvGrpSpPr>
        <p:grpSpPr>
          <a:xfrm>
            <a:off x="1022642" y="2273857"/>
            <a:ext cx="1819920" cy="363984"/>
            <a:chOff x="1156456" y="2463200"/>
            <a:chExt cx="1819920" cy="3639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5DF995-B3F8-0B40-9687-4DC1904EB151}"/>
                </a:ext>
              </a:extLst>
            </p:cNvPr>
            <p:cNvSpPr/>
            <p:nvPr/>
          </p:nvSpPr>
          <p:spPr>
            <a:xfrm>
              <a:off x="1156456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9DE83C-85F9-9B47-AFA1-F0CD0B84534F}"/>
                </a:ext>
              </a:extLst>
            </p:cNvPr>
            <p:cNvSpPr/>
            <p:nvPr/>
          </p:nvSpPr>
          <p:spPr>
            <a:xfrm>
              <a:off x="1520440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D7B721-646B-944A-8235-A8F15CFC4857}"/>
                </a:ext>
              </a:extLst>
            </p:cNvPr>
            <p:cNvSpPr/>
            <p:nvPr/>
          </p:nvSpPr>
          <p:spPr>
            <a:xfrm>
              <a:off x="1884424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01AD0-F203-1D43-AE58-E1EAE7769198}"/>
                </a:ext>
              </a:extLst>
            </p:cNvPr>
            <p:cNvSpPr/>
            <p:nvPr/>
          </p:nvSpPr>
          <p:spPr>
            <a:xfrm>
              <a:off x="2248408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23489D-A29D-0A42-AFFD-878E9FDED798}"/>
                </a:ext>
              </a:extLst>
            </p:cNvPr>
            <p:cNvSpPr/>
            <p:nvPr/>
          </p:nvSpPr>
          <p:spPr>
            <a:xfrm>
              <a:off x="2612392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17191F-23FE-7248-8E35-36FCE07DCB55}"/>
              </a:ext>
            </a:extLst>
          </p:cNvPr>
          <p:cNvGrpSpPr/>
          <p:nvPr/>
        </p:nvGrpSpPr>
        <p:grpSpPr>
          <a:xfrm>
            <a:off x="1022642" y="2944198"/>
            <a:ext cx="3453412" cy="363984"/>
            <a:chOff x="659305" y="3200400"/>
            <a:chExt cx="3453412" cy="3639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E6A1F-E4BE-8643-A0E5-7C92B16C3179}"/>
                </a:ext>
              </a:extLst>
            </p:cNvPr>
            <p:cNvSpPr/>
            <p:nvPr/>
          </p:nvSpPr>
          <p:spPr>
            <a:xfrm>
              <a:off x="659305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AC445C-47A7-A346-96E4-210F6C68E48B}"/>
                </a:ext>
              </a:extLst>
            </p:cNvPr>
            <p:cNvSpPr/>
            <p:nvPr/>
          </p:nvSpPr>
          <p:spPr>
            <a:xfrm>
              <a:off x="1431662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ECA921-640E-8443-A3EA-B3690F31B27A}"/>
                </a:ext>
              </a:extLst>
            </p:cNvPr>
            <p:cNvSpPr/>
            <p:nvPr/>
          </p:nvSpPr>
          <p:spPr>
            <a:xfrm>
              <a:off x="2204019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6D363B-FF90-2B46-A3B6-A8B244DC47FC}"/>
                </a:ext>
              </a:extLst>
            </p:cNvPr>
            <p:cNvSpPr/>
            <p:nvPr/>
          </p:nvSpPr>
          <p:spPr>
            <a:xfrm>
              <a:off x="2976376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0C3266-19C4-3846-BD59-DC0B1A51ACB1}"/>
                </a:ext>
              </a:extLst>
            </p:cNvPr>
            <p:cNvSpPr/>
            <p:nvPr/>
          </p:nvSpPr>
          <p:spPr>
            <a:xfrm>
              <a:off x="3748733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A68424-078E-3043-9CFE-3D9BE9E0F689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1023289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80C3A5-15FB-7A40-A246-E7EC13B2D5F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795646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4557AF-681A-334E-94AC-F639AAD97DBC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568003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911B50-01F2-1A4C-A1F0-2CFE4B82BF63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3340360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1CC92D-8C80-7F47-B6FA-F47B4150892A}"/>
              </a:ext>
            </a:extLst>
          </p:cNvPr>
          <p:cNvGrpSpPr/>
          <p:nvPr/>
        </p:nvGrpSpPr>
        <p:grpSpPr>
          <a:xfrm>
            <a:off x="5676577" y="1846682"/>
            <a:ext cx="2410285" cy="1582318"/>
            <a:chOff x="5347775" y="1917224"/>
            <a:chExt cx="2410285" cy="158231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53FA48-61DD-1945-9A08-7A455FD78D53}"/>
                </a:ext>
              </a:extLst>
            </p:cNvPr>
            <p:cNvSpPr/>
            <p:nvPr/>
          </p:nvSpPr>
          <p:spPr>
            <a:xfrm>
              <a:off x="5347775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766652-7C0D-8340-945A-D0087B35340A}"/>
                </a:ext>
              </a:extLst>
            </p:cNvPr>
            <p:cNvSpPr/>
            <p:nvPr/>
          </p:nvSpPr>
          <p:spPr>
            <a:xfrm>
              <a:off x="577211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D9DFE5-0CF4-5249-8527-ECA175A650AC}"/>
                </a:ext>
              </a:extLst>
            </p:cNvPr>
            <p:cNvSpPr/>
            <p:nvPr/>
          </p:nvSpPr>
          <p:spPr>
            <a:xfrm>
              <a:off x="6346290" y="1917224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69619C-C43F-FA4C-951C-55238A3BB21B}"/>
                </a:ext>
              </a:extLst>
            </p:cNvPr>
            <p:cNvSpPr/>
            <p:nvPr/>
          </p:nvSpPr>
          <p:spPr>
            <a:xfrm>
              <a:off x="693665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2413A2-E74A-4440-B497-4B89FB3B93E1}"/>
                </a:ext>
              </a:extLst>
            </p:cNvPr>
            <p:cNvSpPr/>
            <p:nvPr/>
          </p:nvSpPr>
          <p:spPr>
            <a:xfrm>
              <a:off x="7394076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1179BC-F3CF-EA44-A400-1B76A5C8BC4E}"/>
                </a:ext>
              </a:extLst>
            </p:cNvPr>
            <p:cNvCxnSpPr>
              <a:cxnSpLocks/>
              <a:stCxn id="31" idx="2"/>
              <a:endCxn id="30" idx="0"/>
            </p:cNvCxnSpPr>
            <p:nvPr/>
          </p:nvCxnSpPr>
          <p:spPr>
            <a:xfrm flipH="1">
              <a:off x="5529767" y="2821449"/>
              <a:ext cx="424340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D7AE1D-D09D-244F-976E-6C32065BEB56}"/>
                </a:ext>
              </a:extLst>
            </p:cNvPr>
            <p:cNvCxnSpPr>
              <a:cxnSpLocks/>
              <a:stCxn id="32" idx="2"/>
              <a:endCxn id="31" idx="3"/>
            </p:cNvCxnSpPr>
            <p:nvPr/>
          </p:nvCxnSpPr>
          <p:spPr>
            <a:xfrm flipH="1">
              <a:off x="6136099" y="2281208"/>
              <a:ext cx="39218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E63007-CEDB-404B-A5BD-9FB8BC35FD2B}"/>
                </a:ext>
              </a:extLst>
            </p:cNvPr>
            <p:cNvCxnSpPr>
              <a:cxnSpLocks/>
              <a:stCxn id="32" idx="2"/>
              <a:endCxn id="33" idx="1"/>
            </p:cNvCxnSpPr>
            <p:nvPr/>
          </p:nvCxnSpPr>
          <p:spPr>
            <a:xfrm>
              <a:off x="6528282" y="2281208"/>
              <a:ext cx="40837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D996A4E-83FE-2D48-8C82-748A71588B4B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7118647" y="2821449"/>
              <a:ext cx="457421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251AB9-84FC-5043-8256-5C0AC37D43FA}"/>
                </a:ext>
              </a:extLst>
            </p:cNvPr>
            <p:cNvSpPr/>
            <p:nvPr/>
          </p:nvSpPr>
          <p:spPr>
            <a:xfrm>
              <a:off x="6051478" y="313555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72F7E6-EC91-354E-BC61-AF8834CA0768}"/>
                </a:ext>
              </a:extLst>
            </p:cNvPr>
            <p:cNvCxnSpPr>
              <a:cxnSpLocks/>
              <a:stCxn id="31" idx="2"/>
              <a:endCxn id="61" idx="0"/>
            </p:cNvCxnSpPr>
            <p:nvPr/>
          </p:nvCxnSpPr>
          <p:spPr>
            <a:xfrm>
              <a:off x="5954107" y="2821449"/>
              <a:ext cx="279363" cy="31410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690C3C-012D-CE40-B673-4953F22312A4}"/>
                </a:ext>
              </a:extLst>
            </p:cNvPr>
            <p:cNvSpPr/>
            <p:nvPr/>
          </p:nvSpPr>
          <p:spPr>
            <a:xfrm>
              <a:off x="6657292" y="312233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6C7D6-113D-8F4B-B5E8-F50717FD4D73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839284" y="2830428"/>
              <a:ext cx="226381" cy="29191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Online Media 74" descr="HappygoluckyLargeBufflehead-mobile.mp4">
            <a:hlinkClick r:id="" action="ppaction://media"/>
            <a:extLst>
              <a:ext uri="{FF2B5EF4-FFF2-40B4-BE49-F238E27FC236}">
                <a16:creationId xmlns:a16="http://schemas.microsoft.com/office/drawing/2014/main" id="{C11B839B-DCE2-2140-916C-807BCF73C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7313" y="4543714"/>
            <a:ext cx="3658819" cy="210382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8057938-9EDB-5A45-8FEF-95BD58D7B475}"/>
              </a:ext>
            </a:extLst>
          </p:cNvPr>
          <p:cNvSpPr txBox="1"/>
          <p:nvPr/>
        </p:nvSpPr>
        <p:spPr>
          <a:xfrm>
            <a:off x="1724626" y="4616388"/>
            <a:ext cx="16968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23699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5039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D4C2138-5C48-FB49-8235-F8CB72E8FB42}"/>
              </a:ext>
            </a:extLst>
          </p:cNvPr>
          <p:cNvSpPr txBox="1">
            <a:spLocks/>
          </p:cNvSpPr>
          <p:nvPr/>
        </p:nvSpPr>
        <p:spPr>
          <a:xfrm>
            <a:off x="5390316" y="1978365"/>
            <a:ext cx="3465199" cy="329615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  <a:p>
            <a:pPr marL="0" indent="0">
              <a:buFont typeface="Lucida Grande"/>
              <a:buNone/>
            </a:pPr>
            <a:r>
              <a:rPr lang="en-US" dirty="0">
                <a:solidFill>
                  <a:schemeClr val="bg2"/>
                </a:solidFill>
              </a:rPr>
              <a:t>Write “solid” code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Humanly readable </a:t>
            </a:r>
          </a:p>
          <a:p>
            <a:pPr marL="457200" lvl="1" indent="0">
              <a:buFont typeface="Arial"/>
              <a:buNone/>
            </a:pPr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Well tested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Easy to maintain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26" name="Picture 2" descr="question - Noel Warnell">
            <a:extLst>
              <a:ext uri="{FF2B5EF4-FFF2-40B4-BE49-F238E27FC236}">
                <a16:creationId xmlns:a16="http://schemas.microsoft.com/office/drawing/2014/main" id="{D68CB2C2-575F-8846-A27E-B6E9B85E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184" y="3062400"/>
            <a:ext cx="2004432" cy="20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503144-393F-F44E-A8A9-60B0479EA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786" y="1978365"/>
            <a:ext cx="4392197" cy="329615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Make the right choice</a:t>
            </a: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List vs tree?</a:t>
            </a:r>
          </a:p>
          <a:p>
            <a:pPr marL="457200" lvl="1" indent="0">
              <a:buNone/>
            </a:pP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Array vs HashMap?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HashSet vs </a:t>
            </a:r>
            <a:r>
              <a:rPr lang="en-US" dirty="0" err="1">
                <a:solidFill>
                  <a:schemeClr val="bg2">
                    <a:lumMod val="85000"/>
                  </a:schemeClr>
                </a:solidFill>
              </a:rPr>
              <a:t>TreeSet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CE824-F359-A34F-A961-D6A7B295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093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57B0E-8680-7F40-9E31-F5E9C953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3" y="360382"/>
            <a:ext cx="8436784" cy="6508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397A6-1634-FA43-ABE5-FEE717B3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27" y="5486400"/>
            <a:ext cx="1968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74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54816" y="2232734"/>
            <a:ext cx="75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have a number in my mind between 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  <a:r>
              <a:rPr lang="en-US" dirty="0"/>
              <a:t> </a:t>
            </a:r>
            <a:r>
              <a:rPr lang="en-US" sz="2000" dirty="0"/>
              <a:t>and</a:t>
            </a:r>
            <a:r>
              <a:rPr lang="en-US" dirty="0"/>
              <a:t> </a:t>
            </a:r>
            <a:r>
              <a:rPr lang="en-US" sz="4000" dirty="0">
                <a:solidFill>
                  <a:srgbClr val="00B050"/>
                </a:solidFill>
              </a:rPr>
              <a:t>10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3ED05-6E10-2B42-B4F3-1FB2BFE0DF0D}"/>
              </a:ext>
            </a:extLst>
          </p:cNvPr>
          <p:cNvSpPr txBox="1"/>
          <p:nvPr/>
        </p:nvSpPr>
        <p:spPr>
          <a:xfrm>
            <a:off x="5531004" y="4314993"/>
            <a:ext cx="2322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How many guesses?</a:t>
            </a:r>
          </a:p>
        </p:txBody>
      </p:sp>
    </p:spTree>
    <p:extLst>
      <p:ext uri="{BB962C8B-B14F-4D97-AF65-F5344CB8AC3E}">
        <p14:creationId xmlns:p14="http://schemas.microsoft.com/office/powerpoint/2010/main" val="135392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54816" y="2232734"/>
            <a:ext cx="75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have a number in my mind between 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  <a:r>
              <a:rPr lang="en-US" dirty="0"/>
              <a:t> </a:t>
            </a:r>
            <a:r>
              <a:rPr lang="en-US" sz="2000" dirty="0"/>
              <a:t>and</a:t>
            </a:r>
            <a:r>
              <a:rPr lang="en-US" dirty="0"/>
              <a:t> </a:t>
            </a:r>
            <a:r>
              <a:rPr lang="en-US" sz="4000" b="1" dirty="0">
                <a:solidFill>
                  <a:srgbClr val="FF9300"/>
                </a:solidFill>
              </a:rPr>
              <a:t>100</a:t>
            </a:r>
            <a:endParaRPr lang="en-US" b="1" dirty="0">
              <a:solidFill>
                <a:srgbClr val="FF9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5BAEC-3343-BC4F-8B1B-6E3CA38AF1FF}"/>
              </a:ext>
            </a:extLst>
          </p:cNvPr>
          <p:cNvSpPr txBox="1"/>
          <p:nvPr/>
        </p:nvSpPr>
        <p:spPr>
          <a:xfrm>
            <a:off x="5531004" y="4314993"/>
            <a:ext cx="2322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How many guesses?</a:t>
            </a:r>
          </a:p>
        </p:txBody>
      </p:sp>
    </p:spTree>
    <p:extLst>
      <p:ext uri="{BB962C8B-B14F-4D97-AF65-F5344CB8AC3E}">
        <p14:creationId xmlns:p14="http://schemas.microsoft.com/office/powerpoint/2010/main" val="267314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54816" y="2232734"/>
            <a:ext cx="750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have a number in my mind between 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  <a:r>
              <a:rPr lang="en-US" dirty="0"/>
              <a:t> </a:t>
            </a:r>
            <a:r>
              <a:rPr lang="en-US" sz="2000" dirty="0"/>
              <a:t>and</a:t>
            </a:r>
            <a:r>
              <a:rPr lang="en-US" dirty="0"/>
              <a:t> </a:t>
            </a:r>
            <a:r>
              <a:rPr lang="en-US" sz="4000" b="1" dirty="0">
                <a:solidFill>
                  <a:srgbClr val="FF0000"/>
                </a:solidFill>
              </a:rPr>
              <a:t>100,000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82B67-8EA5-7047-B682-32AD62D258C3}"/>
              </a:ext>
            </a:extLst>
          </p:cNvPr>
          <p:cNvSpPr txBox="1"/>
          <p:nvPr/>
        </p:nvSpPr>
        <p:spPr>
          <a:xfrm>
            <a:off x="5531004" y="4314993"/>
            <a:ext cx="2322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How many guesses?</a:t>
            </a:r>
          </a:p>
        </p:txBody>
      </p:sp>
    </p:spTree>
    <p:extLst>
      <p:ext uri="{BB962C8B-B14F-4D97-AF65-F5344CB8AC3E}">
        <p14:creationId xmlns:p14="http://schemas.microsoft.com/office/powerpoint/2010/main" val="34028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3B0FC-32F1-6941-8807-FECCC8E8F3D6}"/>
              </a:ext>
            </a:extLst>
          </p:cNvPr>
          <p:cNvSpPr txBox="1"/>
          <p:nvPr/>
        </p:nvSpPr>
        <p:spPr>
          <a:xfrm>
            <a:off x="442141" y="1962387"/>
            <a:ext cx="482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Supposed each guess takes </a:t>
            </a:r>
            <a:r>
              <a:rPr lang="en-US" sz="2400" b="1" dirty="0">
                <a:solidFill>
                  <a:srgbClr val="00B050"/>
                </a:solidFill>
              </a:rPr>
              <a:t>1 second</a:t>
            </a:r>
            <a:r>
              <a:rPr lang="en-US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80C96-9C95-9044-B0C6-70195F9E1E13}"/>
              </a:ext>
            </a:extLst>
          </p:cNvPr>
          <p:cNvSpPr txBox="1"/>
          <p:nvPr/>
        </p:nvSpPr>
        <p:spPr>
          <a:xfrm>
            <a:off x="2741784" y="3120272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DA45D-3D26-3241-9A4E-FB56A1CBB974}"/>
              </a:ext>
            </a:extLst>
          </p:cNvPr>
          <p:cNvSpPr txBox="1"/>
          <p:nvPr/>
        </p:nvSpPr>
        <p:spPr>
          <a:xfrm>
            <a:off x="3801240" y="312027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BC63F-4002-9E44-835F-4E0F25BF59C4}"/>
              </a:ext>
            </a:extLst>
          </p:cNvPr>
          <p:cNvSpPr txBox="1"/>
          <p:nvPr/>
        </p:nvSpPr>
        <p:spPr>
          <a:xfrm>
            <a:off x="4988937" y="3120272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9EEA7-0431-8549-BB0D-762890069466}"/>
              </a:ext>
            </a:extLst>
          </p:cNvPr>
          <p:cNvSpPr txBox="1"/>
          <p:nvPr/>
        </p:nvSpPr>
        <p:spPr>
          <a:xfrm>
            <a:off x="6304873" y="3120272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100,000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A9BDC-9D72-A64C-B77B-3C9ADB377457}"/>
              </a:ext>
            </a:extLst>
          </p:cNvPr>
          <p:cNvSpPr txBox="1"/>
          <p:nvPr/>
        </p:nvSpPr>
        <p:spPr>
          <a:xfrm>
            <a:off x="2741784" y="3794402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10s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BF987-696F-3B45-A38C-56DE01E77628}"/>
              </a:ext>
            </a:extLst>
          </p:cNvPr>
          <p:cNvSpPr txBox="1"/>
          <p:nvPr/>
        </p:nvSpPr>
        <p:spPr>
          <a:xfrm>
            <a:off x="3587238" y="3794402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1m40s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48966-AD4A-C74E-9D36-8DFAC9B1998B}"/>
              </a:ext>
            </a:extLst>
          </p:cNvPr>
          <p:cNvSpPr txBox="1"/>
          <p:nvPr/>
        </p:nvSpPr>
        <p:spPr>
          <a:xfrm>
            <a:off x="4988937" y="3794402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16.7m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D6C19-BE91-5E46-BC98-C98A8371F60F}"/>
              </a:ext>
            </a:extLst>
          </p:cNvPr>
          <p:cNvSpPr txBox="1"/>
          <p:nvPr/>
        </p:nvSpPr>
        <p:spPr>
          <a:xfrm>
            <a:off x="6477996" y="379440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1d3h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6D6869-F217-384F-8F9A-3EFA3532F4E3}"/>
              </a:ext>
            </a:extLst>
          </p:cNvPr>
          <p:cNvSpPr txBox="1"/>
          <p:nvPr/>
        </p:nvSpPr>
        <p:spPr>
          <a:xfrm>
            <a:off x="1315256" y="3794402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Linear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A2FA6-37AB-2A4A-879C-E792A308A457}"/>
              </a:ext>
            </a:extLst>
          </p:cNvPr>
          <p:cNvSpPr txBox="1"/>
          <p:nvPr/>
        </p:nvSpPr>
        <p:spPr>
          <a:xfrm>
            <a:off x="1315256" y="4576679"/>
            <a:ext cx="905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Binary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C5836F-8794-BE4B-BB07-65D027B884FB}"/>
              </a:ext>
            </a:extLst>
          </p:cNvPr>
          <p:cNvSpPr txBox="1"/>
          <p:nvPr/>
        </p:nvSpPr>
        <p:spPr>
          <a:xfrm>
            <a:off x="2741784" y="4567588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3.3s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029721-C8E7-4F47-8AD9-A2035FD31C49}"/>
              </a:ext>
            </a:extLst>
          </p:cNvPr>
          <p:cNvSpPr txBox="1"/>
          <p:nvPr/>
        </p:nvSpPr>
        <p:spPr>
          <a:xfrm>
            <a:off x="3837306" y="4568290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4.6s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221EF9-294C-A14B-BBE7-824490F8C7C3}"/>
              </a:ext>
            </a:extLst>
          </p:cNvPr>
          <p:cNvSpPr txBox="1"/>
          <p:nvPr/>
        </p:nvSpPr>
        <p:spPr>
          <a:xfrm>
            <a:off x="5089926" y="4567588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6.9s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55DDF-E475-8348-84E2-38031B71A0D8}"/>
              </a:ext>
            </a:extLst>
          </p:cNvPr>
          <p:cNvSpPr txBox="1"/>
          <p:nvPr/>
        </p:nvSpPr>
        <p:spPr>
          <a:xfrm>
            <a:off x="6477996" y="4576679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11.5s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33A38E-D0CE-744D-8D24-99D0882D2FA7}"/>
              </a:ext>
            </a:extLst>
          </p:cNvPr>
          <p:cNvGrpSpPr/>
          <p:nvPr/>
        </p:nvGrpSpPr>
        <p:grpSpPr>
          <a:xfrm>
            <a:off x="1174357" y="3220361"/>
            <a:ext cx="6594517" cy="1840197"/>
            <a:chOff x="1012992" y="3613930"/>
            <a:chExt cx="6594517" cy="184019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A83D08F-F730-2342-98E9-5C7291E144D5}"/>
                </a:ext>
              </a:extLst>
            </p:cNvPr>
            <p:cNvCxnSpPr/>
            <p:nvPr/>
          </p:nvCxnSpPr>
          <p:spPr>
            <a:xfrm>
              <a:off x="1012992" y="4000012"/>
              <a:ext cx="6594517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2CD99E-252C-8945-A42A-196188C62039}"/>
                </a:ext>
              </a:extLst>
            </p:cNvPr>
            <p:cNvCxnSpPr>
              <a:cxnSpLocks/>
            </p:cNvCxnSpPr>
            <p:nvPr/>
          </p:nvCxnSpPr>
          <p:spPr>
            <a:xfrm>
              <a:off x="2229451" y="3613930"/>
              <a:ext cx="0" cy="1840197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91B14B3-D8D0-F84F-AACA-6F6BF3DD7066}"/>
              </a:ext>
            </a:extLst>
          </p:cNvPr>
          <p:cNvSpPr txBox="1"/>
          <p:nvPr/>
        </p:nvSpPr>
        <p:spPr>
          <a:xfrm>
            <a:off x="882127" y="6121101"/>
            <a:ext cx="370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Can we do better than binary search?</a:t>
            </a:r>
          </a:p>
        </p:txBody>
      </p:sp>
    </p:spTree>
    <p:extLst>
      <p:ext uri="{BB962C8B-B14F-4D97-AF65-F5344CB8AC3E}">
        <p14:creationId xmlns:p14="http://schemas.microsoft.com/office/powerpoint/2010/main" val="175905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 in my mind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83D08F-F730-2342-98E9-5C7291E144D5}"/>
              </a:ext>
            </a:extLst>
          </p:cNvPr>
          <p:cNvCxnSpPr>
            <a:cxnSpLocks/>
          </p:cNvCxnSpPr>
          <p:nvPr/>
        </p:nvCxnSpPr>
        <p:spPr>
          <a:xfrm>
            <a:off x="762855" y="2891118"/>
            <a:ext cx="7336715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AB9528-CC2D-2A42-9804-51F43472E818}"/>
              </a:ext>
            </a:extLst>
          </p:cNvPr>
          <p:cNvSpPr txBox="1"/>
          <p:nvPr/>
        </p:nvSpPr>
        <p:spPr>
          <a:xfrm>
            <a:off x="671756" y="3028890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A56FDF-6F07-C04C-8314-5DCDEA13EE8D}"/>
              </a:ext>
            </a:extLst>
          </p:cNvPr>
          <p:cNvSpPr txBox="1"/>
          <p:nvPr/>
        </p:nvSpPr>
        <p:spPr>
          <a:xfrm>
            <a:off x="7689842" y="3028890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volini" panose="020B0604020202020204" pitchFamily="34" charset="0"/>
                <a:cs typeface="Cavolini" panose="020B0604020202020204" pitchFamily="34" charset="0"/>
              </a:rPr>
              <a:t>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E605E-EA3A-2647-B51E-45177C832039}"/>
              </a:ext>
            </a:extLst>
          </p:cNvPr>
          <p:cNvSpPr txBox="1"/>
          <p:nvPr/>
        </p:nvSpPr>
        <p:spPr>
          <a:xfrm>
            <a:off x="5987826" y="2691063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volini" panose="020B0604020202020204" pitchFamily="34" charset="0"/>
                <a:cs typeface="Cavolini" panose="020B0604020202020204" pitchFamily="34" charset="0"/>
              </a:rPr>
              <a:t>800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73C654-6C9C-6747-B237-473FD0F12587}"/>
              </a:ext>
            </a:extLst>
          </p:cNvPr>
          <p:cNvGrpSpPr/>
          <p:nvPr/>
        </p:nvGrpSpPr>
        <p:grpSpPr>
          <a:xfrm>
            <a:off x="591173" y="4453666"/>
            <a:ext cx="7824162" cy="1180180"/>
            <a:chOff x="591173" y="4453666"/>
            <a:chExt cx="7824162" cy="1180180"/>
          </a:xfrm>
        </p:grpSpPr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2F0F9CC9-827F-214D-AAE4-AC474606B5EE}"/>
                </a:ext>
              </a:extLst>
            </p:cNvPr>
            <p:cNvSpPr/>
            <p:nvPr/>
          </p:nvSpPr>
          <p:spPr>
            <a:xfrm>
              <a:off x="762855" y="4453666"/>
              <a:ext cx="7336715" cy="774550"/>
            </a:xfrm>
            <a:prstGeom prst="triangle">
              <a:avLst>
                <a:gd name="adj" fmla="val 10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383280-0547-FC4B-B746-6C2A30394984}"/>
                </a:ext>
              </a:extLst>
            </p:cNvPr>
            <p:cNvSpPr txBox="1"/>
            <p:nvPr/>
          </p:nvSpPr>
          <p:spPr>
            <a:xfrm>
              <a:off x="5987826" y="5233736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Cavolini" panose="020B0604020202020204" pitchFamily="34" charset="0"/>
                  <a:cs typeface="Cavolini" panose="020B0604020202020204" pitchFamily="34" charset="0"/>
                </a:rPr>
                <a:t>800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64E8C5-A241-714F-B441-4119D54C2CC3}"/>
                </a:ext>
              </a:extLst>
            </p:cNvPr>
            <p:cNvSpPr txBox="1"/>
            <p:nvPr/>
          </p:nvSpPr>
          <p:spPr>
            <a:xfrm>
              <a:off x="7595880" y="5233736"/>
              <a:ext cx="8194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volini" panose="020B0604020202020204" pitchFamily="34" charset="0"/>
                  <a:cs typeface="Cavolini" panose="020B0604020202020204" pitchFamily="34" charset="0"/>
                </a:rPr>
                <a:t>1000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A06D2E-4CC5-EA48-B29D-C4FB912917E3}"/>
                </a:ext>
              </a:extLst>
            </p:cNvPr>
            <p:cNvSpPr txBox="1"/>
            <p:nvPr/>
          </p:nvSpPr>
          <p:spPr>
            <a:xfrm>
              <a:off x="591173" y="5228216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volini" panose="020B0604020202020204" pitchFamily="34" charset="0"/>
                  <a:cs typeface="Cavolini" panose="020B0604020202020204" pitchFamily="34" charset="0"/>
                </a:rPr>
                <a:t>1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CF32415-A519-9C4C-BBC3-E30B5401441F}"/>
              </a:ext>
            </a:extLst>
          </p:cNvPr>
          <p:cNvSpPr txBox="1"/>
          <p:nvPr/>
        </p:nvSpPr>
        <p:spPr>
          <a:xfrm>
            <a:off x="591173" y="6303981"/>
            <a:ext cx="233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it’s not sorted?</a:t>
            </a:r>
          </a:p>
        </p:txBody>
      </p:sp>
    </p:spTree>
    <p:extLst>
      <p:ext uri="{BB962C8B-B14F-4D97-AF65-F5344CB8AC3E}">
        <p14:creationId xmlns:p14="http://schemas.microsoft.com/office/powerpoint/2010/main" val="9811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4400" dirty="0">
                <a:solidFill>
                  <a:srgbClr val="C00000"/>
                </a:solidFill>
              </a:rPr>
              <a:t>20</a:t>
            </a:r>
            <a:r>
              <a:rPr lang="en-US" dirty="0"/>
              <a:t> in this set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2B17161-0D9E-8C40-8B95-0EA09ACA3C4E}"/>
              </a:ext>
            </a:extLst>
          </p:cNvPr>
          <p:cNvGrpSpPr/>
          <p:nvPr/>
        </p:nvGrpSpPr>
        <p:grpSpPr>
          <a:xfrm>
            <a:off x="1676312" y="2257903"/>
            <a:ext cx="3361227" cy="2817517"/>
            <a:chOff x="5108001" y="106373"/>
            <a:chExt cx="3361227" cy="2817517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3344B6D-4F6A-A340-A7F9-2F9710E87B99}"/>
                </a:ext>
              </a:extLst>
            </p:cNvPr>
            <p:cNvSpPr/>
            <p:nvPr/>
          </p:nvSpPr>
          <p:spPr>
            <a:xfrm>
              <a:off x="5783046" y="215360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6CFE2BE-539E-4A4F-8AF6-8EB876A7176D}"/>
                </a:ext>
              </a:extLst>
            </p:cNvPr>
            <p:cNvSpPr/>
            <p:nvPr/>
          </p:nvSpPr>
          <p:spPr>
            <a:xfrm>
              <a:off x="6292034" y="451541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A06390D-EEE8-0A43-934C-1359E9973DDD}"/>
                </a:ext>
              </a:extLst>
            </p:cNvPr>
            <p:cNvGrpSpPr/>
            <p:nvPr/>
          </p:nvGrpSpPr>
          <p:grpSpPr>
            <a:xfrm>
              <a:off x="5913721" y="831205"/>
              <a:ext cx="494852" cy="494852"/>
              <a:chOff x="1681780" y="3304390"/>
              <a:chExt cx="494852" cy="494852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3348E65A-D8BA-BA49-B7DF-F00B0CFFDB4E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A97A1D7-9332-C641-950A-D9513799FC79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857BC8-F29B-034A-87E2-3133964D42FE}"/>
                </a:ext>
              </a:extLst>
            </p:cNvPr>
            <p:cNvSpPr/>
            <p:nvPr/>
          </p:nvSpPr>
          <p:spPr>
            <a:xfrm>
              <a:off x="6484400" y="93964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841B689-EFB6-654E-B6DC-D6BE836A124D}"/>
                </a:ext>
              </a:extLst>
            </p:cNvPr>
            <p:cNvSpPr/>
            <p:nvPr/>
          </p:nvSpPr>
          <p:spPr>
            <a:xfrm>
              <a:off x="6178127" y="1367241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62F637C-EE2A-A947-B1C1-F327D74F885E}"/>
                </a:ext>
              </a:extLst>
            </p:cNvPr>
            <p:cNvSpPr/>
            <p:nvPr/>
          </p:nvSpPr>
          <p:spPr>
            <a:xfrm>
              <a:off x="5108001" y="161466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44328BE-D5AC-7D47-96FC-2DFDC3CAA29C}"/>
                </a:ext>
              </a:extLst>
            </p:cNvPr>
            <p:cNvGrpSpPr/>
            <p:nvPr/>
          </p:nvGrpSpPr>
          <p:grpSpPr>
            <a:xfrm>
              <a:off x="7180429" y="1006899"/>
              <a:ext cx="494852" cy="494852"/>
              <a:chOff x="1681780" y="3304390"/>
              <a:chExt cx="494852" cy="494852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60D534A-9C42-D44E-BFA6-AE5573A17AE6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74F45F1-771E-854B-B973-1EAC7703C9DC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A7A382D-FF7D-454B-A288-F249CC715FEE}"/>
                </a:ext>
              </a:extLst>
            </p:cNvPr>
            <p:cNvSpPr/>
            <p:nvPr/>
          </p:nvSpPr>
          <p:spPr>
            <a:xfrm>
              <a:off x="5393501" y="1123848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64D43A5-6B13-C145-BA53-4CDED8111ED7}"/>
                </a:ext>
              </a:extLst>
            </p:cNvPr>
            <p:cNvGrpSpPr/>
            <p:nvPr/>
          </p:nvGrpSpPr>
          <p:grpSpPr>
            <a:xfrm>
              <a:off x="5442807" y="575254"/>
              <a:ext cx="494852" cy="494852"/>
              <a:chOff x="1681780" y="3304390"/>
              <a:chExt cx="494852" cy="494852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C004AC49-C9EF-F345-AEF9-A22AB5BD201B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F55EEA41-D570-9B49-84E2-50E5ABC56EC6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18</a:t>
                </a:r>
              </a:p>
            </p:txBody>
          </p:sp>
        </p:grp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EE23D83-922C-304D-940D-EED27D2D23BF}"/>
                </a:ext>
              </a:extLst>
            </p:cNvPr>
            <p:cNvSpPr/>
            <p:nvPr/>
          </p:nvSpPr>
          <p:spPr>
            <a:xfrm>
              <a:off x="7361594" y="555906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229C276-E5A8-A144-95A9-16CC5683EA39}"/>
                </a:ext>
              </a:extLst>
            </p:cNvPr>
            <p:cNvGrpSpPr/>
            <p:nvPr/>
          </p:nvGrpSpPr>
          <p:grpSpPr>
            <a:xfrm>
              <a:off x="6866646" y="2268882"/>
              <a:ext cx="494852" cy="494852"/>
              <a:chOff x="1681780" y="3304390"/>
              <a:chExt cx="494852" cy="494852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C499591-CF1F-A244-B49E-2C4A4966D1BE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628D30D-B2A1-7A43-BB11-81E1A75BCBF0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23</a:t>
                </a:r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713A95B-C115-B440-98BC-69E7EFCB6C08}"/>
                </a:ext>
              </a:extLst>
            </p:cNvPr>
            <p:cNvSpPr/>
            <p:nvPr/>
          </p:nvSpPr>
          <p:spPr>
            <a:xfrm>
              <a:off x="7677050" y="1140063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1342681-09D0-F844-AAB1-712B3E00CDD9}"/>
                </a:ext>
              </a:extLst>
            </p:cNvPr>
            <p:cNvSpPr/>
            <p:nvPr/>
          </p:nvSpPr>
          <p:spPr>
            <a:xfrm>
              <a:off x="7293386" y="193979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9054177-4F44-9F4A-A840-076D26A184FF}"/>
                </a:ext>
              </a:extLst>
            </p:cNvPr>
            <p:cNvSpPr/>
            <p:nvPr/>
          </p:nvSpPr>
          <p:spPr>
            <a:xfrm>
              <a:off x="7312321" y="1450434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B79B86C-00B3-384B-AB3F-A303BF258FF0}"/>
                </a:ext>
              </a:extLst>
            </p:cNvPr>
            <p:cNvGrpSpPr/>
            <p:nvPr/>
          </p:nvGrpSpPr>
          <p:grpSpPr>
            <a:xfrm>
              <a:off x="6726187" y="1367241"/>
              <a:ext cx="494852" cy="494852"/>
              <a:chOff x="1681780" y="3304390"/>
              <a:chExt cx="494852" cy="494852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3F9635C8-36CF-5F45-825F-7982C331DE8F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5EFE3BC-7E89-444C-9F27-2E03F6CCEB04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9D2E849-C1CE-6244-A3BC-E42E9932F2B7}"/>
                </a:ext>
              </a:extLst>
            </p:cNvPr>
            <p:cNvSpPr/>
            <p:nvPr/>
          </p:nvSpPr>
          <p:spPr>
            <a:xfrm>
              <a:off x="5711002" y="1719058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3BBD700-526F-9641-9A6F-CF046D3F74DD}"/>
                </a:ext>
              </a:extLst>
            </p:cNvPr>
            <p:cNvGrpSpPr/>
            <p:nvPr/>
          </p:nvGrpSpPr>
          <p:grpSpPr>
            <a:xfrm>
              <a:off x="5891786" y="2275235"/>
              <a:ext cx="494852" cy="494852"/>
              <a:chOff x="1681780" y="3304390"/>
              <a:chExt cx="494852" cy="494852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8FC3C8C9-858A-A949-97D6-373CF25FC48B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26147E0-F657-9B41-B9B9-6D984B93A5EC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260039BE-D4DE-6441-9096-B79E04ADDF26}"/>
                </a:ext>
              </a:extLst>
            </p:cNvPr>
            <p:cNvSpPr/>
            <p:nvPr/>
          </p:nvSpPr>
          <p:spPr>
            <a:xfrm>
              <a:off x="7765024" y="178955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648852D-C3F1-5D4E-868F-4101C7607272}"/>
                </a:ext>
              </a:extLst>
            </p:cNvPr>
            <p:cNvSpPr/>
            <p:nvPr/>
          </p:nvSpPr>
          <p:spPr>
            <a:xfrm>
              <a:off x="6386559" y="2429038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D952AFD-F19E-5748-A01F-6DA7E5AA7EC3}"/>
                </a:ext>
              </a:extLst>
            </p:cNvPr>
            <p:cNvGrpSpPr/>
            <p:nvPr/>
          </p:nvGrpSpPr>
          <p:grpSpPr>
            <a:xfrm>
              <a:off x="6525525" y="1865313"/>
              <a:ext cx="494852" cy="494852"/>
              <a:chOff x="2005556" y="3230621"/>
              <a:chExt cx="494852" cy="494852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94E4B5F-09D5-EC48-8E08-C79C705A7452}"/>
                  </a:ext>
                </a:extLst>
              </p:cNvPr>
              <p:cNvSpPr/>
              <p:nvPr/>
            </p:nvSpPr>
            <p:spPr>
              <a:xfrm>
                <a:off x="2005556" y="3230621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1E430E6-5D06-8744-807C-1A484F56C153}"/>
                  </a:ext>
                </a:extLst>
              </p:cNvPr>
              <p:cNvSpPr txBox="1"/>
              <p:nvPr/>
            </p:nvSpPr>
            <p:spPr>
              <a:xfrm>
                <a:off x="2043630" y="329338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A2831F90-09FA-FD44-B566-FD9290B4DEF6}"/>
                </a:ext>
              </a:extLst>
            </p:cNvPr>
            <p:cNvGrpSpPr/>
            <p:nvPr/>
          </p:nvGrpSpPr>
          <p:grpSpPr>
            <a:xfrm>
              <a:off x="6859124" y="570315"/>
              <a:ext cx="494852" cy="494852"/>
              <a:chOff x="1681780" y="3304390"/>
              <a:chExt cx="494852" cy="494852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AC559E6-C01B-174C-83D4-FA4044065E65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AAE56C67-BAB8-004D-9988-81D8C3A5049E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22</a:t>
                </a:r>
              </a:p>
            </p:txBody>
          </p:sp>
        </p:grp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8208D4A-6A6B-9247-91E9-24DF47A2F8C0}"/>
                </a:ext>
              </a:extLst>
            </p:cNvPr>
            <p:cNvSpPr/>
            <p:nvPr/>
          </p:nvSpPr>
          <p:spPr>
            <a:xfrm>
              <a:off x="7133205" y="106373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AA9A31A-C817-1D45-870A-66D22F2C9064}"/>
                </a:ext>
              </a:extLst>
            </p:cNvPr>
            <p:cNvGrpSpPr/>
            <p:nvPr/>
          </p:nvGrpSpPr>
          <p:grpSpPr>
            <a:xfrm>
              <a:off x="7974376" y="603944"/>
              <a:ext cx="494852" cy="494852"/>
              <a:chOff x="1681780" y="3304390"/>
              <a:chExt cx="494852" cy="49485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6F0B7486-E12E-7C49-BC9E-7DD8735D6390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3759E6C-79B7-C447-9EF4-24AB96A1A1F9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25</a:t>
                </a:r>
              </a:p>
            </p:txBody>
          </p:sp>
        </p:grpSp>
      </p:grpSp>
      <p:sp>
        <p:nvSpPr>
          <p:cNvPr id="209" name="Oval 208">
            <a:extLst>
              <a:ext uri="{FF2B5EF4-FFF2-40B4-BE49-F238E27FC236}">
                <a16:creationId xmlns:a16="http://schemas.microsoft.com/office/drawing/2014/main" id="{B7C18FA5-0F1C-3547-BB04-683B130DE0EE}"/>
              </a:ext>
            </a:extLst>
          </p:cNvPr>
          <p:cNvSpPr/>
          <p:nvPr/>
        </p:nvSpPr>
        <p:spPr>
          <a:xfrm>
            <a:off x="7191180" y="4358293"/>
            <a:ext cx="494852" cy="49485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5045624-E2C7-A34C-82AC-F58C0CBC46C3}"/>
              </a:ext>
            </a:extLst>
          </p:cNvPr>
          <p:cNvSpPr txBox="1"/>
          <p:nvPr/>
        </p:nvSpPr>
        <p:spPr>
          <a:xfrm>
            <a:off x="7229254" y="44210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20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069A5C-9284-E742-88D9-966212742370}"/>
              </a:ext>
            </a:extLst>
          </p:cNvPr>
          <p:cNvGrpSpPr/>
          <p:nvPr/>
        </p:nvGrpSpPr>
        <p:grpSpPr>
          <a:xfrm>
            <a:off x="5605206" y="2024240"/>
            <a:ext cx="2979204" cy="2989061"/>
            <a:chOff x="5674245" y="2072978"/>
            <a:chExt cx="2979204" cy="2989061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7D02B554-4837-374E-B2E0-135B032C589F}"/>
                </a:ext>
              </a:extLst>
            </p:cNvPr>
            <p:cNvSpPr/>
            <p:nvPr/>
          </p:nvSpPr>
          <p:spPr>
            <a:xfrm>
              <a:off x="6176619" y="2353509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1F630CA-64B3-C24C-9206-ABAAB37DA5B3}"/>
                </a:ext>
              </a:extLst>
            </p:cNvPr>
            <p:cNvSpPr/>
            <p:nvPr/>
          </p:nvSpPr>
          <p:spPr>
            <a:xfrm>
              <a:off x="6685607" y="2589690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127866C-CAC6-F54E-AC8E-9AAE2E557C80}"/>
                </a:ext>
              </a:extLst>
            </p:cNvPr>
            <p:cNvGrpSpPr/>
            <p:nvPr/>
          </p:nvGrpSpPr>
          <p:grpSpPr>
            <a:xfrm>
              <a:off x="6307294" y="2969354"/>
              <a:ext cx="494852" cy="494852"/>
              <a:chOff x="1681780" y="3304390"/>
              <a:chExt cx="494852" cy="494852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7EAC45F8-43FE-0144-ACBD-E0C7801BD2A5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F5C25115-1351-0C42-A390-A4F0065F951F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DCC2574-BFB9-DD4E-8BC8-805ABC3FC5A2}"/>
                </a:ext>
              </a:extLst>
            </p:cNvPr>
            <p:cNvSpPr/>
            <p:nvPr/>
          </p:nvSpPr>
          <p:spPr>
            <a:xfrm>
              <a:off x="6877973" y="3077796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DABA209-B065-DB4F-ADAA-55F92902C262}"/>
                </a:ext>
              </a:extLst>
            </p:cNvPr>
            <p:cNvSpPr/>
            <p:nvPr/>
          </p:nvSpPr>
          <p:spPr>
            <a:xfrm>
              <a:off x="6442584" y="3515356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980076A8-1C35-904D-9465-C99831E6E896}"/>
                </a:ext>
              </a:extLst>
            </p:cNvPr>
            <p:cNvSpPr/>
            <p:nvPr/>
          </p:nvSpPr>
          <p:spPr>
            <a:xfrm>
              <a:off x="5674245" y="3752816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38690585-56B7-8649-A8A6-E9BE2983AC11}"/>
                </a:ext>
              </a:extLst>
            </p:cNvPr>
            <p:cNvGrpSpPr/>
            <p:nvPr/>
          </p:nvGrpSpPr>
          <p:grpSpPr>
            <a:xfrm>
              <a:off x="7574002" y="3145048"/>
              <a:ext cx="494852" cy="494852"/>
              <a:chOff x="1681780" y="3304390"/>
              <a:chExt cx="494852" cy="494852"/>
            </a:xfrm>
          </p:grpSpPr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1DCDC381-4C3B-D743-A0F7-6EA3EC19811C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366A47AE-6734-0744-814F-094DDF22FDFF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FA0B70B-A37C-B547-8E49-99EF4E090875}"/>
                </a:ext>
              </a:extLst>
            </p:cNvPr>
            <p:cNvSpPr/>
            <p:nvPr/>
          </p:nvSpPr>
          <p:spPr>
            <a:xfrm>
              <a:off x="5787074" y="326199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410C2677-012A-FA4D-A93D-AD0BA2C7E266}"/>
                </a:ext>
              </a:extLst>
            </p:cNvPr>
            <p:cNvGrpSpPr/>
            <p:nvPr/>
          </p:nvGrpSpPr>
          <p:grpSpPr>
            <a:xfrm>
              <a:off x="5836380" y="2713403"/>
              <a:ext cx="494852" cy="494852"/>
              <a:chOff x="1681780" y="3304390"/>
              <a:chExt cx="494852" cy="494852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2CDDB7E-6CED-AB46-A79C-2ED1AAE2EE57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71D0053-132E-CA49-B079-F9DF155F1DE8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18</a:t>
                </a:r>
              </a:p>
            </p:txBody>
          </p:sp>
        </p:grp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B079568-AC37-1740-8CB1-88689591CDDE}"/>
                </a:ext>
              </a:extLst>
            </p:cNvPr>
            <p:cNvSpPr/>
            <p:nvPr/>
          </p:nvSpPr>
          <p:spPr>
            <a:xfrm>
              <a:off x="7755167" y="269405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13229CF-E456-1C4F-ACD7-90E4385F12FB}"/>
                </a:ext>
              </a:extLst>
            </p:cNvPr>
            <p:cNvSpPr/>
            <p:nvPr/>
          </p:nvSpPr>
          <p:spPr>
            <a:xfrm>
              <a:off x="8070623" y="3278212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343095D-F4DF-2745-8018-85835C0D0713}"/>
                </a:ext>
              </a:extLst>
            </p:cNvPr>
            <p:cNvSpPr/>
            <p:nvPr/>
          </p:nvSpPr>
          <p:spPr>
            <a:xfrm>
              <a:off x="7686959" y="4077944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2A8ACB9-B64B-924C-A79F-4E3B0E330280}"/>
                </a:ext>
              </a:extLst>
            </p:cNvPr>
            <p:cNvSpPr/>
            <p:nvPr/>
          </p:nvSpPr>
          <p:spPr>
            <a:xfrm>
              <a:off x="7705894" y="3588583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ACA2D0C-8332-9044-9E85-42B609C46EE7}"/>
                </a:ext>
              </a:extLst>
            </p:cNvPr>
            <p:cNvGrpSpPr/>
            <p:nvPr/>
          </p:nvGrpSpPr>
          <p:grpSpPr>
            <a:xfrm>
              <a:off x="7119760" y="3505390"/>
              <a:ext cx="494852" cy="494852"/>
              <a:chOff x="1681780" y="3304390"/>
              <a:chExt cx="494852" cy="494852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FC08F4BD-9D7A-0A40-8F8B-E7D89371D6FC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B271B01-153D-694F-B7BC-0E838E9FE249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AFC67AB-8872-A54F-B51C-550E9F3CAED8}"/>
                </a:ext>
              </a:extLst>
            </p:cNvPr>
            <p:cNvSpPr/>
            <p:nvPr/>
          </p:nvSpPr>
          <p:spPr>
            <a:xfrm>
              <a:off x="6203340" y="3988320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A9B1CD6-0DCA-E14D-A2A9-1A42D4DAE35E}"/>
                </a:ext>
              </a:extLst>
            </p:cNvPr>
            <p:cNvGrpSpPr/>
            <p:nvPr/>
          </p:nvGrpSpPr>
          <p:grpSpPr>
            <a:xfrm>
              <a:off x="6285359" y="4413384"/>
              <a:ext cx="494852" cy="494852"/>
              <a:chOff x="1681780" y="3304390"/>
              <a:chExt cx="494852" cy="494852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C6D986F4-2621-DD4B-BC1A-544B719E8702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AF22AEB9-458C-9746-AB99-8F37198368EE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A5EC6FF-231B-3F40-8F56-FCFF9E6A6D04}"/>
                </a:ext>
              </a:extLst>
            </p:cNvPr>
            <p:cNvSpPr/>
            <p:nvPr/>
          </p:nvSpPr>
          <p:spPr>
            <a:xfrm>
              <a:off x="8158597" y="3927704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9FFF362-5186-3F49-9B25-7B490F08C686}"/>
                </a:ext>
              </a:extLst>
            </p:cNvPr>
            <p:cNvSpPr/>
            <p:nvPr/>
          </p:nvSpPr>
          <p:spPr>
            <a:xfrm>
              <a:off x="6780132" y="456718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5582723-00A6-8E40-9414-946A043A31FA}"/>
                </a:ext>
              </a:extLst>
            </p:cNvPr>
            <p:cNvGrpSpPr/>
            <p:nvPr/>
          </p:nvGrpSpPr>
          <p:grpSpPr>
            <a:xfrm>
              <a:off x="6919098" y="4003462"/>
              <a:ext cx="494852" cy="494852"/>
              <a:chOff x="2005556" y="3230621"/>
              <a:chExt cx="494852" cy="494852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AFD48635-3BFC-B144-8BCB-609761805691}"/>
                  </a:ext>
                </a:extLst>
              </p:cNvPr>
              <p:cNvSpPr/>
              <p:nvPr/>
            </p:nvSpPr>
            <p:spPr>
              <a:xfrm>
                <a:off x="2005556" y="3230621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E2865CA3-5C61-D54E-9833-C64FFE28122F}"/>
                  </a:ext>
                </a:extLst>
              </p:cNvPr>
              <p:cNvSpPr txBox="1"/>
              <p:nvPr/>
            </p:nvSpPr>
            <p:spPr>
              <a:xfrm>
                <a:off x="2043630" y="329338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A66C01C-880F-034C-8B27-6FFE2766049D}"/>
                </a:ext>
              </a:extLst>
            </p:cNvPr>
            <p:cNvGrpSpPr/>
            <p:nvPr/>
          </p:nvGrpSpPr>
          <p:grpSpPr>
            <a:xfrm>
              <a:off x="7252697" y="2708464"/>
              <a:ext cx="494852" cy="494852"/>
              <a:chOff x="1681780" y="3304390"/>
              <a:chExt cx="494852" cy="494852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14DA66D-F257-F84B-9667-28FB510AA8F1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4A142FA-592B-1248-82B1-F8BB838B48E2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22</a:t>
                </a:r>
              </a:p>
            </p:txBody>
          </p:sp>
        </p:grp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1905F24-2B5D-CB4C-80AA-FA687462FAE2}"/>
                </a:ext>
              </a:extLst>
            </p:cNvPr>
            <p:cNvSpPr/>
            <p:nvPr/>
          </p:nvSpPr>
          <p:spPr>
            <a:xfrm>
              <a:off x="7526778" y="2244522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323145E-C5BB-B742-97A8-4A25D1C29F1F}"/>
                </a:ext>
              </a:extLst>
            </p:cNvPr>
            <p:cNvGrpSpPr/>
            <p:nvPr/>
          </p:nvGrpSpPr>
          <p:grpSpPr>
            <a:xfrm>
              <a:off x="6885307" y="2072978"/>
              <a:ext cx="494852" cy="494852"/>
              <a:chOff x="1681780" y="3304390"/>
              <a:chExt cx="494852" cy="494852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D9DEB55C-3B7B-A14E-9825-1CB7D8CF8D8E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E39640BA-864C-3C46-B134-510BE0DF46DE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763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/>
      <p:bldP spid="21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sz="4400" dirty="0">
                <a:solidFill>
                  <a:srgbClr val="C00000"/>
                </a:solidFill>
              </a:rPr>
              <a:t>20</a:t>
            </a:r>
            <a:r>
              <a:rPr lang="en-US" dirty="0"/>
              <a:t> in this 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A8E815-149E-864D-87C7-D3A5DB97F8CA}"/>
              </a:ext>
            </a:extLst>
          </p:cNvPr>
          <p:cNvGrpSpPr/>
          <p:nvPr/>
        </p:nvGrpSpPr>
        <p:grpSpPr>
          <a:xfrm>
            <a:off x="62477" y="2301883"/>
            <a:ext cx="9019045" cy="586554"/>
            <a:chOff x="51158" y="5185161"/>
            <a:chExt cx="9019045" cy="58655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2D76B57-9707-CC4A-AD9F-DD6F2A017AE1}"/>
                </a:ext>
              </a:extLst>
            </p:cNvPr>
            <p:cNvSpPr/>
            <p:nvPr/>
          </p:nvSpPr>
          <p:spPr>
            <a:xfrm>
              <a:off x="2124633" y="525316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1074233-CCA0-AB4A-98F0-EE5BEDD930FF}"/>
                </a:ext>
              </a:extLst>
            </p:cNvPr>
            <p:cNvSpPr/>
            <p:nvPr/>
          </p:nvSpPr>
          <p:spPr>
            <a:xfrm>
              <a:off x="3204862" y="5250178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A9F9F3B-3B73-7441-9819-75CDB422C071}"/>
                </a:ext>
              </a:extLst>
            </p:cNvPr>
            <p:cNvGrpSpPr/>
            <p:nvPr/>
          </p:nvGrpSpPr>
          <p:grpSpPr>
            <a:xfrm>
              <a:off x="7100599" y="5211478"/>
              <a:ext cx="494852" cy="494852"/>
              <a:chOff x="1681780" y="3304390"/>
              <a:chExt cx="494852" cy="494852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2F1FBCE-2E44-2942-95E7-FA7C28734540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A857076-C050-144D-9EA6-4862AA7F70F3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4A25560-2603-B94B-A8AB-718B4A547E1B}"/>
                </a:ext>
              </a:extLst>
            </p:cNvPr>
            <p:cNvSpPr/>
            <p:nvPr/>
          </p:nvSpPr>
          <p:spPr>
            <a:xfrm>
              <a:off x="1165561" y="5265631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AFE0D1E-7153-B94D-B4D4-B613CEA2C4CE}"/>
                </a:ext>
              </a:extLst>
            </p:cNvPr>
            <p:cNvSpPr/>
            <p:nvPr/>
          </p:nvSpPr>
          <p:spPr>
            <a:xfrm>
              <a:off x="1444952" y="5267442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FB05E0B-F9A0-F246-B82B-0CD104230D1E}"/>
                </a:ext>
              </a:extLst>
            </p:cNvPr>
            <p:cNvSpPr/>
            <p:nvPr/>
          </p:nvSpPr>
          <p:spPr>
            <a:xfrm>
              <a:off x="1774062" y="5276863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F8E3A18-899B-824D-9AE1-46F11797207A}"/>
                </a:ext>
              </a:extLst>
            </p:cNvPr>
            <p:cNvGrpSpPr/>
            <p:nvPr/>
          </p:nvGrpSpPr>
          <p:grpSpPr>
            <a:xfrm>
              <a:off x="8575351" y="5206045"/>
              <a:ext cx="494852" cy="494852"/>
              <a:chOff x="1681780" y="3304390"/>
              <a:chExt cx="494852" cy="49485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938183A-71E9-5947-B377-EE4C8C5B7042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887432E-2A46-474E-A487-B5227CB116A4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492DD81-3126-924F-9909-C1F54C669E71}"/>
                </a:ext>
              </a:extLst>
            </p:cNvPr>
            <p:cNvSpPr/>
            <p:nvPr/>
          </p:nvSpPr>
          <p:spPr>
            <a:xfrm>
              <a:off x="4921122" y="518701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CC8F39A-56A6-0C46-99E6-6A54EE70AADB}"/>
                </a:ext>
              </a:extLst>
            </p:cNvPr>
            <p:cNvGrpSpPr/>
            <p:nvPr/>
          </p:nvGrpSpPr>
          <p:grpSpPr>
            <a:xfrm>
              <a:off x="5643630" y="5191060"/>
              <a:ext cx="494852" cy="494852"/>
              <a:chOff x="1681780" y="3304390"/>
              <a:chExt cx="494852" cy="494852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D7380E5-3574-1C47-9910-C3987F87C70B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778021B-E121-C34E-8486-BBD0B51E62B4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15</a:t>
                </a:r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BDEA544-CB40-B747-BB7A-56A521608A7C}"/>
                </a:ext>
              </a:extLst>
            </p:cNvPr>
            <p:cNvSpPr/>
            <p:nvPr/>
          </p:nvSpPr>
          <p:spPr>
            <a:xfrm>
              <a:off x="4251300" y="5185161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2FEF639-BC26-E446-B23D-A99E41830A68}"/>
                </a:ext>
              </a:extLst>
            </p:cNvPr>
            <p:cNvSpPr/>
            <p:nvPr/>
          </p:nvSpPr>
          <p:spPr>
            <a:xfrm>
              <a:off x="2829092" y="524312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6D23434-059A-9044-B571-CD0E0114933E}"/>
                </a:ext>
              </a:extLst>
            </p:cNvPr>
            <p:cNvGrpSpPr/>
            <p:nvPr/>
          </p:nvGrpSpPr>
          <p:grpSpPr>
            <a:xfrm>
              <a:off x="6377665" y="5211478"/>
              <a:ext cx="494852" cy="494852"/>
              <a:chOff x="1681780" y="3304390"/>
              <a:chExt cx="494852" cy="494852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810B29-C203-9243-BBB7-6190157056EC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B9F009F-CF0F-9E49-84D8-FC22DBE08C96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20</a:t>
                </a:r>
              </a:p>
            </p:txBody>
          </p: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FAE083C-B808-6B42-B405-4ED84001065D}"/>
                </a:ext>
              </a:extLst>
            </p:cNvPr>
            <p:cNvSpPr/>
            <p:nvPr/>
          </p:nvSpPr>
          <p:spPr>
            <a:xfrm>
              <a:off x="3901700" y="5185161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DE0B31C-9030-6E4F-8927-A5CC3BB36284}"/>
                </a:ext>
              </a:extLst>
            </p:cNvPr>
            <p:cNvSpPr/>
            <p:nvPr/>
          </p:nvSpPr>
          <p:spPr>
            <a:xfrm>
              <a:off x="405488" y="5200074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D5DDC6C-5716-DE42-A9F7-38C1DF62F8F1}"/>
                </a:ext>
              </a:extLst>
            </p:cNvPr>
            <p:cNvGrpSpPr/>
            <p:nvPr/>
          </p:nvGrpSpPr>
          <p:grpSpPr>
            <a:xfrm>
              <a:off x="5975175" y="5214071"/>
              <a:ext cx="494852" cy="494852"/>
              <a:chOff x="1681780" y="3304390"/>
              <a:chExt cx="494852" cy="494852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13AD258-37DF-4B40-BE3E-B0F07C277958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B38FB6-ECF4-2A4C-B31A-C7E5B2F10DB0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18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1794074-5435-AA4D-AAAB-7442CD8BD7CD}"/>
                </a:ext>
              </a:extLst>
            </p:cNvPr>
            <p:cNvGrpSpPr/>
            <p:nvPr/>
          </p:nvGrpSpPr>
          <p:grpSpPr>
            <a:xfrm>
              <a:off x="8220475" y="5202773"/>
              <a:ext cx="494852" cy="494852"/>
              <a:chOff x="1681780" y="3304390"/>
              <a:chExt cx="494852" cy="494852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9570351-D4EE-3848-934D-3B1AAE84A961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35C75CC-08B3-E948-A354-C47D2AFD4D59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33</a:t>
                </a:r>
              </a:p>
            </p:txBody>
          </p:sp>
        </p:grp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D774545-42EA-3B45-9371-45C7B2B80A46}"/>
                </a:ext>
              </a:extLst>
            </p:cNvPr>
            <p:cNvSpPr/>
            <p:nvPr/>
          </p:nvSpPr>
          <p:spPr>
            <a:xfrm>
              <a:off x="2486070" y="523025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AABA1B1-EC13-4640-BE77-A97F2CD79C67}"/>
                </a:ext>
              </a:extLst>
            </p:cNvPr>
            <p:cNvGrpSpPr/>
            <p:nvPr/>
          </p:nvGrpSpPr>
          <p:grpSpPr>
            <a:xfrm>
              <a:off x="6729522" y="5216003"/>
              <a:ext cx="494852" cy="494852"/>
              <a:chOff x="1681780" y="3304390"/>
              <a:chExt cx="494852" cy="494852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05503B87-0E3F-0C4C-BF2F-4B4E92A2A92F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7E08217-18C7-C64B-BCE0-447F39D15800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21</a:t>
                </a:r>
              </a:p>
            </p:txBody>
          </p:sp>
        </p:grp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E125579-A8E4-844D-A0CC-8DC84C52A999}"/>
                </a:ext>
              </a:extLst>
            </p:cNvPr>
            <p:cNvSpPr/>
            <p:nvPr/>
          </p:nvSpPr>
          <p:spPr>
            <a:xfrm>
              <a:off x="3537662" y="522455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6E1CD24-9AA0-AA45-85B4-81CD58EB308F}"/>
                </a:ext>
              </a:extLst>
            </p:cNvPr>
            <p:cNvSpPr/>
            <p:nvPr/>
          </p:nvSpPr>
          <p:spPr>
            <a:xfrm>
              <a:off x="825058" y="5243127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D74E7ED-0128-E546-B6E0-19B6112FAE84}"/>
                </a:ext>
              </a:extLst>
            </p:cNvPr>
            <p:cNvSpPr/>
            <p:nvPr/>
          </p:nvSpPr>
          <p:spPr>
            <a:xfrm>
              <a:off x="4590488" y="5187015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9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576199D-BD4C-914C-AC8D-FF91C96FE743}"/>
                </a:ext>
              </a:extLst>
            </p:cNvPr>
            <p:cNvGrpSpPr/>
            <p:nvPr/>
          </p:nvGrpSpPr>
          <p:grpSpPr>
            <a:xfrm>
              <a:off x="5291147" y="5191920"/>
              <a:ext cx="494852" cy="494852"/>
              <a:chOff x="1681780" y="3304390"/>
              <a:chExt cx="494852" cy="494852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F024623-88C1-1B4F-963B-735A14700349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7ADEA72-3082-084C-BB3D-F78850859548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09F9CAD-4E84-5E4B-8A03-4F54A539F617}"/>
                </a:ext>
              </a:extLst>
            </p:cNvPr>
            <p:cNvGrpSpPr/>
            <p:nvPr/>
          </p:nvGrpSpPr>
          <p:grpSpPr>
            <a:xfrm>
              <a:off x="7465102" y="5211478"/>
              <a:ext cx="494852" cy="494852"/>
              <a:chOff x="1681780" y="3304390"/>
              <a:chExt cx="494852" cy="494852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4114F29-1CA1-1A47-A3DE-38147B46B09E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3B476BF-E2DA-E749-A0EE-660873B263EE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22</a:t>
                </a:r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4F254F0-6BF4-F542-8530-DBA2608ED70B}"/>
                </a:ext>
              </a:extLst>
            </p:cNvPr>
            <p:cNvSpPr/>
            <p:nvPr/>
          </p:nvSpPr>
          <p:spPr>
            <a:xfrm>
              <a:off x="51158" y="5200074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6034520F-B28D-8E4E-98E4-473ADE24E43A}"/>
                </a:ext>
              </a:extLst>
            </p:cNvPr>
            <p:cNvGrpSpPr/>
            <p:nvPr/>
          </p:nvGrpSpPr>
          <p:grpSpPr>
            <a:xfrm>
              <a:off x="7829622" y="5211478"/>
              <a:ext cx="494852" cy="494852"/>
              <a:chOff x="1681780" y="3304390"/>
              <a:chExt cx="494852" cy="494852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EDE26DD0-C277-5E41-BB42-7C9C1D9E203E}"/>
                  </a:ext>
                </a:extLst>
              </p:cNvPr>
              <p:cNvSpPr/>
              <p:nvPr/>
            </p:nvSpPr>
            <p:spPr>
              <a:xfrm>
                <a:off x="1681780" y="33043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EB5BCEE-BD92-F84F-A84A-D4C855E265A0}"/>
                  </a:ext>
                </a:extLst>
              </p:cNvPr>
              <p:cNvSpPr txBox="1"/>
              <p:nvPr/>
            </p:nvSpPr>
            <p:spPr>
              <a:xfrm>
                <a:off x="1719854" y="33671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25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7B7A6-0D56-CB43-BA45-A7FB231AF5DD}"/>
              </a:ext>
            </a:extLst>
          </p:cNvPr>
          <p:cNvGrpSpPr/>
          <p:nvPr/>
        </p:nvGrpSpPr>
        <p:grpSpPr>
          <a:xfrm>
            <a:off x="5605206" y="2024240"/>
            <a:ext cx="2979204" cy="2989061"/>
            <a:chOff x="5605206" y="2024240"/>
            <a:chExt cx="2979204" cy="298906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C37C128-7137-5647-B409-F009032157A1}"/>
                </a:ext>
              </a:extLst>
            </p:cNvPr>
            <p:cNvSpPr/>
            <p:nvPr/>
          </p:nvSpPr>
          <p:spPr>
            <a:xfrm>
              <a:off x="7191180" y="4358293"/>
              <a:ext cx="494852" cy="49485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72A5BE47-42A6-0D4B-A4B1-9B0A9440EFFD}"/>
                </a:ext>
              </a:extLst>
            </p:cNvPr>
            <p:cNvSpPr txBox="1"/>
            <p:nvPr/>
          </p:nvSpPr>
          <p:spPr>
            <a:xfrm>
              <a:off x="7229254" y="442105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20</a:t>
              </a:r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D73F478-076C-924C-B71B-29477F94F053}"/>
                </a:ext>
              </a:extLst>
            </p:cNvPr>
            <p:cNvGrpSpPr/>
            <p:nvPr/>
          </p:nvGrpSpPr>
          <p:grpSpPr>
            <a:xfrm>
              <a:off x="5605206" y="2024240"/>
              <a:ext cx="2979204" cy="2989061"/>
              <a:chOff x="5674245" y="2072978"/>
              <a:chExt cx="2979204" cy="2989061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FE2D0F74-2FA1-F54D-9CE1-1D6A2F220423}"/>
                  </a:ext>
                </a:extLst>
              </p:cNvPr>
              <p:cNvSpPr/>
              <p:nvPr/>
            </p:nvSpPr>
            <p:spPr>
              <a:xfrm>
                <a:off x="6176619" y="2353509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1EDA0A30-802F-0747-9871-E57922A5BF41}"/>
                  </a:ext>
                </a:extLst>
              </p:cNvPr>
              <p:cNvSpPr/>
              <p:nvPr/>
            </p:nvSpPr>
            <p:spPr>
              <a:xfrm>
                <a:off x="6685607" y="258969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7</a:t>
                </a:r>
              </a:p>
            </p:txBody>
          </p: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54778FE7-28FC-B542-8F70-784FEEF6B654}"/>
                  </a:ext>
                </a:extLst>
              </p:cNvPr>
              <p:cNvGrpSpPr/>
              <p:nvPr/>
            </p:nvGrpSpPr>
            <p:grpSpPr>
              <a:xfrm>
                <a:off x="6307294" y="2969354"/>
                <a:ext cx="494852" cy="494852"/>
                <a:chOff x="1681780" y="3304390"/>
                <a:chExt cx="494852" cy="494852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BC8F42E1-2E61-2743-838D-183F4D1A3E2B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532AD0C6-76B4-A94B-8955-EF9B416ACC0F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21</a:t>
                  </a:r>
                </a:p>
              </p:txBody>
            </p:sp>
          </p:grp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20677AC3-7223-7243-A4F9-565EDD1DA54E}"/>
                  </a:ext>
                </a:extLst>
              </p:cNvPr>
              <p:cNvSpPr/>
              <p:nvPr/>
            </p:nvSpPr>
            <p:spPr>
              <a:xfrm>
                <a:off x="6877973" y="3077796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ADF190F-B788-BA47-A015-25BF3535A464}"/>
                  </a:ext>
                </a:extLst>
              </p:cNvPr>
              <p:cNvSpPr/>
              <p:nvPr/>
            </p:nvSpPr>
            <p:spPr>
              <a:xfrm>
                <a:off x="6442584" y="3515356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738EBCBB-6BFE-B24C-B7E7-6AD8E1B80160}"/>
                  </a:ext>
                </a:extLst>
              </p:cNvPr>
              <p:cNvSpPr/>
              <p:nvPr/>
            </p:nvSpPr>
            <p:spPr>
              <a:xfrm>
                <a:off x="5674245" y="3752816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103FB190-23FB-4149-A3B6-0E2C5E9A8AB0}"/>
                  </a:ext>
                </a:extLst>
              </p:cNvPr>
              <p:cNvGrpSpPr/>
              <p:nvPr/>
            </p:nvGrpSpPr>
            <p:grpSpPr>
              <a:xfrm>
                <a:off x="7574002" y="3145048"/>
                <a:ext cx="494852" cy="494852"/>
                <a:chOff x="1681780" y="3304390"/>
                <a:chExt cx="494852" cy="494852"/>
              </a:xfrm>
            </p:grpSpPr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481DD1B9-1DE8-7C42-851B-F523EE792FDE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9AEB4045-DADD-7341-BAAA-DF64228FE637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33</a:t>
                  </a:r>
                </a:p>
              </p:txBody>
            </p: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4AF46E4-A6E1-714E-A2C1-7F6260DADEAF}"/>
                  </a:ext>
                </a:extLst>
              </p:cNvPr>
              <p:cNvSpPr/>
              <p:nvPr/>
            </p:nvSpPr>
            <p:spPr>
              <a:xfrm>
                <a:off x="5787074" y="3261997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5E32E13B-8B3F-1E45-BBF8-0072DA251C74}"/>
                  </a:ext>
                </a:extLst>
              </p:cNvPr>
              <p:cNvGrpSpPr/>
              <p:nvPr/>
            </p:nvGrpSpPr>
            <p:grpSpPr>
              <a:xfrm>
                <a:off x="5836380" y="2713403"/>
                <a:ext cx="494852" cy="494852"/>
                <a:chOff x="1681780" y="3304390"/>
                <a:chExt cx="494852" cy="494852"/>
              </a:xfrm>
            </p:grpSpPr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E666A135-2D7B-4E4A-98D9-72025E4A33B9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ACAA8351-07D5-544E-ABD9-1D3F92756CDE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18</a:t>
                  </a:r>
                </a:p>
              </p:txBody>
            </p:sp>
          </p:grp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585DBC0D-763A-9841-90E5-80AC4BA46996}"/>
                  </a:ext>
                </a:extLst>
              </p:cNvPr>
              <p:cNvSpPr/>
              <p:nvPr/>
            </p:nvSpPr>
            <p:spPr>
              <a:xfrm>
                <a:off x="7755167" y="2694055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578C6FC9-CBD3-4B4E-A087-968D4C17FC72}"/>
                  </a:ext>
                </a:extLst>
              </p:cNvPr>
              <p:cNvSpPr/>
              <p:nvPr/>
            </p:nvSpPr>
            <p:spPr>
              <a:xfrm>
                <a:off x="8070623" y="3278212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BA063B97-9938-CA48-A259-3242E9399B94}"/>
                  </a:ext>
                </a:extLst>
              </p:cNvPr>
              <p:cNvSpPr/>
              <p:nvPr/>
            </p:nvSpPr>
            <p:spPr>
              <a:xfrm>
                <a:off x="7686959" y="4077944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6C7862E5-7EE1-FA47-B278-9D7658471C1E}"/>
                  </a:ext>
                </a:extLst>
              </p:cNvPr>
              <p:cNvSpPr/>
              <p:nvPr/>
            </p:nvSpPr>
            <p:spPr>
              <a:xfrm>
                <a:off x="7705894" y="3588583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6EDC0DC-F180-E841-97F6-C5288BC6590F}"/>
                  </a:ext>
                </a:extLst>
              </p:cNvPr>
              <p:cNvGrpSpPr/>
              <p:nvPr/>
            </p:nvGrpSpPr>
            <p:grpSpPr>
              <a:xfrm>
                <a:off x="7119760" y="3505390"/>
                <a:ext cx="494852" cy="494852"/>
                <a:chOff x="1681780" y="3304390"/>
                <a:chExt cx="494852" cy="494852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043CB98E-632D-BE42-A1DB-F1B374066917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098A7FFA-F953-D94D-AA11-A61E40AF5F39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33</a:t>
                  </a:r>
                </a:p>
              </p:txBody>
            </p:sp>
          </p:grp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BB1461C3-0F70-0D43-9FC7-BF17D5EE0A14}"/>
                  </a:ext>
                </a:extLst>
              </p:cNvPr>
              <p:cNvSpPr/>
              <p:nvPr/>
            </p:nvSpPr>
            <p:spPr>
              <a:xfrm>
                <a:off x="6203340" y="3988320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6</a:t>
                </a:r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DBC41B0A-0515-2C48-AFB6-DCF815C77F5E}"/>
                  </a:ext>
                </a:extLst>
              </p:cNvPr>
              <p:cNvGrpSpPr/>
              <p:nvPr/>
            </p:nvGrpSpPr>
            <p:grpSpPr>
              <a:xfrm>
                <a:off x="6285359" y="4413384"/>
                <a:ext cx="494852" cy="494852"/>
                <a:chOff x="1681780" y="3304390"/>
                <a:chExt cx="494852" cy="494852"/>
              </a:xfrm>
            </p:grpSpPr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67C31518-329B-8845-A0A1-56A56BD00DE9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DEFE4488-B629-D940-875A-862C6337908E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21</a:t>
                  </a:r>
                </a:p>
              </p:txBody>
            </p:sp>
          </p:grp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90184DE-402B-6545-993F-DA83477FAF6A}"/>
                  </a:ext>
                </a:extLst>
              </p:cNvPr>
              <p:cNvSpPr/>
              <p:nvPr/>
            </p:nvSpPr>
            <p:spPr>
              <a:xfrm>
                <a:off x="8158597" y="3927704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CE84A2B8-9DA0-A742-B705-02258FB1B1B0}"/>
                  </a:ext>
                </a:extLst>
              </p:cNvPr>
              <p:cNvSpPr/>
              <p:nvPr/>
            </p:nvSpPr>
            <p:spPr>
              <a:xfrm>
                <a:off x="6780132" y="4567187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9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F8AA6F7-C574-4F47-A2AF-C183FB0AB795}"/>
                  </a:ext>
                </a:extLst>
              </p:cNvPr>
              <p:cNvGrpSpPr/>
              <p:nvPr/>
            </p:nvGrpSpPr>
            <p:grpSpPr>
              <a:xfrm>
                <a:off x="6919098" y="4003462"/>
                <a:ext cx="494852" cy="494852"/>
                <a:chOff x="2005556" y="3230621"/>
                <a:chExt cx="494852" cy="494852"/>
              </a:xfrm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139EF597-42B8-A045-A179-618D05EC1F2C}"/>
                    </a:ext>
                  </a:extLst>
                </p:cNvPr>
                <p:cNvSpPr/>
                <p:nvPr/>
              </p:nvSpPr>
              <p:spPr>
                <a:xfrm>
                  <a:off x="2005556" y="3230621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53FB4D7A-A650-9F40-8142-C63A9A02006F}"/>
                    </a:ext>
                  </a:extLst>
                </p:cNvPr>
                <p:cNvSpPr txBox="1"/>
                <p:nvPr/>
              </p:nvSpPr>
              <p:spPr>
                <a:xfrm>
                  <a:off x="2043630" y="3293381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14</a:t>
                  </a:r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A50C3E12-5B2E-4D45-B302-C5943853F813}"/>
                  </a:ext>
                </a:extLst>
              </p:cNvPr>
              <p:cNvGrpSpPr/>
              <p:nvPr/>
            </p:nvGrpSpPr>
            <p:grpSpPr>
              <a:xfrm>
                <a:off x="7252697" y="2708464"/>
                <a:ext cx="494852" cy="494852"/>
                <a:chOff x="1681780" y="3304390"/>
                <a:chExt cx="494852" cy="494852"/>
              </a:xfrm>
            </p:grpSpPr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623DB14A-9477-7646-A9F5-DFD4EF0979D9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789454FF-E257-2948-9004-3CA8D982A23B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22</a:t>
                  </a:r>
                </a:p>
              </p:txBody>
            </p:sp>
          </p:grp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7FC7C6D9-89C2-5149-A15C-011D58125648}"/>
                  </a:ext>
                </a:extLst>
              </p:cNvPr>
              <p:cNvSpPr/>
              <p:nvPr/>
            </p:nvSpPr>
            <p:spPr>
              <a:xfrm>
                <a:off x="7526778" y="2244522"/>
                <a:ext cx="494852" cy="494852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60BAAE0C-2D55-9C4C-ABFB-7B61E02EFE99}"/>
                  </a:ext>
                </a:extLst>
              </p:cNvPr>
              <p:cNvGrpSpPr/>
              <p:nvPr/>
            </p:nvGrpSpPr>
            <p:grpSpPr>
              <a:xfrm>
                <a:off x="6885307" y="2072978"/>
                <a:ext cx="494852" cy="494852"/>
                <a:chOff x="1681780" y="3304390"/>
                <a:chExt cx="494852" cy="494852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4622CC6F-F063-AA4B-B2A2-77DA44D496CA}"/>
                    </a:ext>
                  </a:extLst>
                </p:cNvPr>
                <p:cNvSpPr/>
                <p:nvPr/>
              </p:nvSpPr>
              <p:spPr>
                <a:xfrm>
                  <a:off x="1681780" y="3304390"/>
                  <a:ext cx="494852" cy="494852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345CE25F-D276-CF48-8D3D-E417A12BBAF3}"/>
                    </a:ext>
                  </a:extLst>
                </p:cNvPr>
                <p:cNvSpPr txBox="1"/>
                <p:nvPr/>
              </p:nvSpPr>
              <p:spPr>
                <a:xfrm>
                  <a:off x="1719854" y="3367150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4">
                          <a:lumMod val="50000"/>
                        </a:schemeClr>
                      </a:solidFill>
                    </a:rPr>
                    <a:t>25</a:t>
                  </a:r>
                </a:p>
              </p:txBody>
            </p:sp>
          </p:grpSp>
        </p:grpSp>
      </p:grpSp>
      <p:sp>
        <p:nvSpPr>
          <p:cNvPr id="309" name="TextBox 308">
            <a:extLst>
              <a:ext uri="{FF2B5EF4-FFF2-40B4-BE49-F238E27FC236}">
                <a16:creationId xmlns:a16="http://schemas.microsoft.com/office/drawing/2014/main" id="{3FCA0CB6-500C-A248-A849-6955CDED6789}"/>
              </a:ext>
            </a:extLst>
          </p:cNvPr>
          <p:cNvSpPr txBox="1"/>
          <p:nvPr/>
        </p:nvSpPr>
        <p:spPr>
          <a:xfrm>
            <a:off x="1562827" y="3815520"/>
            <a:ext cx="3453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+mj-lt"/>
                <a:cs typeface="Cavolini" panose="03000502040302020204" pitchFamily="66" charset="0"/>
              </a:rPr>
              <a:t>Now we can binary search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B88F6CEF-A6D0-6F4F-B1B2-166CBEE497DA}"/>
              </a:ext>
            </a:extLst>
          </p:cNvPr>
          <p:cNvSpPr txBox="1"/>
          <p:nvPr/>
        </p:nvSpPr>
        <p:spPr>
          <a:xfrm>
            <a:off x="1534850" y="4277185"/>
            <a:ext cx="3158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but how do we </a:t>
            </a:r>
            <a:r>
              <a:rPr lang="en-US" sz="4400" b="1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sort</a:t>
            </a:r>
            <a:r>
              <a:rPr lang="en-US" sz="2400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?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1E5482C-B87E-404D-AA0B-38AEF21F7EC3}"/>
              </a:ext>
            </a:extLst>
          </p:cNvPr>
          <p:cNvSpPr txBox="1"/>
          <p:nvPr/>
        </p:nvSpPr>
        <p:spPr>
          <a:xfrm>
            <a:off x="1472895" y="4277185"/>
            <a:ext cx="3822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but how </a:t>
            </a:r>
            <a:r>
              <a:rPr lang="en-US" sz="2400" i="1" dirty="0">
                <a:solidFill>
                  <a:srgbClr val="FF0000"/>
                </a:solidFill>
                <a:latin typeface="+mj-lt"/>
                <a:cs typeface="Cavolini" panose="03000502040302020204" pitchFamily="66" charset="0"/>
              </a:rPr>
              <a:t>fast</a:t>
            </a:r>
            <a:r>
              <a:rPr lang="en-US" sz="2400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 can we </a:t>
            </a:r>
            <a:r>
              <a:rPr lang="en-US" sz="4400" b="1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sort</a:t>
            </a:r>
            <a:r>
              <a:rPr lang="en-US" sz="2400" i="1" dirty="0">
                <a:solidFill>
                  <a:srgbClr val="00B050"/>
                </a:solidFill>
                <a:latin typeface="+mj-lt"/>
                <a:cs typeface="Cavolini" panose="03000502040302020204" pitchFamily="66" charset="0"/>
              </a:rPr>
              <a:t>?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472EE12-C072-C342-8266-B811F8105B8E}"/>
              </a:ext>
            </a:extLst>
          </p:cNvPr>
          <p:cNvSpPr txBox="1"/>
          <p:nvPr/>
        </p:nvSpPr>
        <p:spPr>
          <a:xfrm>
            <a:off x="836377" y="5348879"/>
            <a:ext cx="304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F0"/>
                </a:solidFill>
                <a:latin typeface="+mj-lt"/>
                <a:cs typeface="Cavolini" panose="03000502040302020204" pitchFamily="66" charset="0"/>
              </a:rPr>
              <a:t>How to store the data?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843C1F01-D303-3B4B-A160-E9D274352B2F}"/>
              </a:ext>
            </a:extLst>
          </p:cNvPr>
          <p:cNvSpPr txBox="1"/>
          <p:nvPr/>
        </p:nvSpPr>
        <p:spPr>
          <a:xfrm>
            <a:off x="2747076" y="6034982"/>
            <a:ext cx="388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9300"/>
                </a:solidFill>
                <a:latin typeface="+mj-lt"/>
                <a:cs typeface="Cavolini" panose="03000502040302020204" pitchFamily="66" charset="0"/>
              </a:rPr>
              <a:t>What if data keeps changing?</a:t>
            </a:r>
          </a:p>
        </p:txBody>
      </p:sp>
    </p:spTree>
    <p:extLst>
      <p:ext uri="{BB962C8B-B14F-4D97-AF65-F5344CB8AC3E}">
        <p14:creationId xmlns:p14="http://schemas.microsoft.com/office/powerpoint/2010/main" val="167090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310" grpId="0"/>
      <p:bldP spid="310" grpId="1"/>
      <p:bldP spid="311" grpId="0"/>
      <p:bldP spid="312" grpId="0"/>
      <p:bldP spid="3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6FA05-7AFC-A147-8A3A-25CF96EC6C05}"/>
              </a:ext>
            </a:extLst>
          </p:cNvPr>
          <p:cNvSpPr txBox="1"/>
          <p:nvPr/>
        </p:nvSpPr>
        <p:spPr>
          <a:xfrm>
            <a:off x="2210540" y="3429000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Time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90BAC-EAAD-384A-83D7-CA657560189F}"/>
              </a:ext>
            </a:extLst>
          </p:cNvPr>
          <p:cNvSpPr txBox="1"/>
          <p:nvPr/>
        </p:nvSpPr>
        <p:spPr>
          <a:xfrm>
            <a:off x="4663742" y="3429000"/>
            <a:ext cx="1771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Space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C09D-1646-7F4B-90A9-10103FF8D15C}"/>
              </a:ext>
            </a:extLst>
          </p:cNvPr>
          <p:cNvSpPr txBox="1"/>
          <p:nvPr/>
        </p:nvSpPr>
        <p:spPr>
          <a:xfrm>
            <a:off x="1482571" y="2736542"/>
            <a:ext cx="18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“Complexity”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D2BFA6C-02FF-9747-9D47-0A5F81F75B96}"/>
              </a:ext>
            </a:extLst>
          </p:cNvPr>
          <p:cNvSpPr txBox="1">
            <a:spLocks/>
          </p:cNvSpPr>
          <p:nvPr/>
        </p:nvSpPr>
        <p:spPr>
          <a:xfrm>
            <a:off x="961753" y="1729367"/>
            <a:ext cx="7220493" cy="6868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Algorithm Complexity</a:t>
            </a:r>
          </a:p>
          <a:p>
            <a:endParaRPr lang="en-US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07BD8-2CAD-B24C-838B-ED4215AAAA8E}"/>
              </a:ext>
            </a:extLst>
          </p:cNvPr>
          <p:cNvSpPr txBox="1"/>
          <p:nvPr/>
        </p:nvSpPr>
        <p:spPr>
          <a:xfrm>
            <a:off x="1012261" y="4847208"/>
            <a:ext cx="730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Usually time and space can be traded off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183122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Which one is fastest?</a:t>
            </a:r>
          </a:p>
          <a:p>
            <a:pPr lvl="2"/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 by </a:t>
            </a:r>
            <a:r>
              <a:rPr lang="en-US" dirty="0" err="1"/>
              <a:t>Redbull</a:t>
            </a:r>
            <a:r>
              <a:rPr lang="en-US" dirty="0"/>
              <a:t> Racing Formula One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Motorcycle (Kawasaki Ninja H2R)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F16 Fighter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Challenger 605 Private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Aston Martin Vantage,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Lotus Evora GT430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Tesla Model S P100DL</a:t>
            </a:r>
          </a:p>
          <a:p>
            <a:endParaRPr lang="en-US" dirty="0"/>
          </a:p>
        </p:txBody>
      </p:sp>
      <p:pic>
        <p:nvPicPr>
          <p:cNvPr id="2" name="Online Media 1" descr="Kawasaki Ninja H2R Vs F1 Car Vs F16 Fighter Jet  Vs Super-cars Vs PrivateJet Drag Race.mp4">
            <a:hlinkClick r:id="" action="ppaction://media"/>
            <a:extLst>
              <a:ext uri="{FF2B5EF4-FFF2-40B4-BE49-F238E27FC236}">
                <a16:creationId xmlns:a16="http://schemas.microsoft.com/office/drawing/2014/main" id="{44B5F117-253D-6444-8090-91E66D5C5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464" y="1818805"/>
            <a:ext cx="8175596" cy="459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22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5122980"/>
          </a:xfrm>
        </p:spPr>
        <p:txBody>
          <a:bodyPr/>
          <a:lstStyle/>
          <a:p>
            <a:endParaRPr lang="en-US" sz="2800" dirty="0"/>
          </a:p>
          <a:p>
            <a:pPr lvl="1"/>
            <a:r>
              <a:rPr lang="en-US" sz="2400" dirty="0"/>
              <a:t>So….which one is the faster?</a:t>
            </a:r>
          </a:p>
          <a:p>
            <a:pPr lvl="2"/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Bubble Sort vs Merge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Recursion vs Iterative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Linear search vs </a:t>
            </a:r>
            <a:r>
              <a:rPr lang="en-US" sz="2000">
                <a:solidFill>
                  <a:schemeClr val="bg2"/>
                </a:solidFill>
              </a:rPr>
              <a:t>binary </a:t>
            </a:r>
            <a:r>
              <a:rPr lang="en-US" sz="2000" dirty="0">
                <a:solidFill>
                  <a:schemeClr val="bg2"/>
                </a:solidFill>
              </a:rPr>
              <a:t>s</a:t>
            </a:r>
            <a:r>
              <a:rPr lang="en-US" sz="2000">
                <a:solidFill>
                  <a:schemeClr val="bg2"/>
                </a:solidFill>
              </a:rPr>
              <a:t>earch</a:t>
            </a:r>
            <a:endParaRPr lang="en-US" sz="2000" dirty="0">
              <a:solidFill>
                <a:schemeClr val="bg2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Insertion in array and list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21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58D45-74E8-414F-BE69-D5DFB9D7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6051" y="2904627"/>
            <a:ext cx="6362932" cy="67800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work?”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45955C-7EDD-2D4E-8ACB-07301EE0BE15}"/>
              </a:ext>
            </a:extLst>
          </p:cNvPr>
          <p:cNvSpPr txBox="1">
            <a:spLocks/>
          </p:cNvSpPr>
          <p:nvPr/>
        </p:nvSpPr>
        <p:spPr>
          <a:xfrm>
            <a:off x="1476051" y="2904627"/>
            <a:ext cx="7306208" cy="6780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 </a:t>
            </a:r>
            <a:r>
              <a:rPr lang="en-US" sz="4000" dirty="0">
                <a:solidFill>
                  <a:srgbClr val="FF0000"/>
                </a:solidFill>
              </a:rPr>
              <a:t>all the time</a:t>
            </a:r>
            <a:r>
              <a:rPr lang="en-US" sz="4000" dirty="0">
                <a:solidFill>
                  <a:srgbClr val="00B050"/>
                </a:solidFill>
              </a:rPr>
              <a:t>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CA63-2ADE-F547-ABE1-79F217D1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098" y="4138474"/>
            <a:ext cx="1905000" cy="106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39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90787"/>
            <a:ext cx="5270100" cy="3869874"/>
          </a:xfrm>
        </p:spPr>
        <p:txBody>
          <a:bodyPr/>
          <a:lstStyle/>
          <a:p>
            <a:r>
              <a:rPr lang="en-US"/>
              <a:t>Peng </a:t>
            </a:r>
            <a:r>
              <a:rPr lang="en-US" dirty="0"/>
              <a:t>Du 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High performance computing</a:t>
            </a:r>
          </a:p>
          <a:p>
            <a:pPr lvl="2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Matrix Factorization, </a:t>
            </a:r>
            <a:r>
              <a:rPr lang="en-US" dirty="0" err="1">
                <a:solidFill>
                  <a:schemeClr val="bg2">
                    <a:lumMod val="85000"/>
                  </a:schemeClr>
                </a:solidFill>
              </a:rPr>
              <a:t>etc</a:t>
            </a: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2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Cloud computing</a:t>
            </a:r>
          </a:p>
          <a:p>
            <a:pPr lvl="2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Kubernetes, docker, etc.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Teaching </a:t>
            </a:r>
          </a:p>
          <a:p>
            <a:pPr lvl="2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CSS 342 &amp; CSS 143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15" y="1484024"/>
            <a:ext cx="2146792" cy="1207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406" y="3058111"/>
            <a:ext cx="1511231" cy="867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49" b="26655"/>
          <a:stretch/>
        </p:blipFill>
        <p:spPr>
          <a:xfrm>
            <a:off x="6559453" y="4166407"/>
            <a:ext cx="2120715" cy="1081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572" y="683251"/>
            <a:ext cx="2166412" cy="523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C1C7-3178-1548-9DAE-C0837441D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758" y="867510"/>
            <a:ext cx="1646877" cy="19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E0A2E-E70D-6B4A-B013-DDABD466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13" y="1303870"/>
            <a:ext cx="4105961" cy="3270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1619E-4380-D045-A058-6F15F08146B3}"/>
              </a:ext>
            </a:extLst>
          </p:cNvPr>
          <p:cNvSpPr txBox="1"/>
          <p:nvPr/>
        </p:nvSpPr>
        <p:spPr>
          <a:xfrm>
            <a:off x="1083075" y="3805392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Differential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7DE80-B8AE-2C4F-A320-374F48F2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97" y="4574811"/>
            <a:ext cx="3289178" cy="426375"/>
          </a:xfrm>
          <a:prstGeom prst="rect">
            <a:avLst/>
          </a:prstGeom>
        </p:spPr>
      </p:pic>
      <p:pic>
        <p:nvPicPr>
          <p:cNvPr id="11" name="Picture 10" descr="A picture containing indoor, white, small, black&#10;&#10;Description automatically generated">
            <a:extLst>
              <a:ext uri="{FF2B5EF4-FFF2-40B4-BE49-F238E27FC236}">
                <a16:creationId xmlns:a16="http://schemas.microsoft.com/office/drawing/2014/main" id="{49EB29C3-019D-6F49-8DE2-67970099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20" y="4338321"/>
            <a:ext cx="2628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527830" y="2067387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3A9A5E4-2252-BA45-A567-1697E5CA953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330824" y="2390553"/>
            <a:ext cx="1197006" cy="742958"/>
          </a:xfrm>
          <a:prstGeom prst="bentConnector3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527830" y="3455070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83927F3-F66D-534C-9803-386BA57E876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2317074" y="3778236"/>
            <a:ext cx="3210757" cy="678970"/>
          </a:xfrm>
          <a:prstGeom prst="bentConnector4">
            <a:avLst>
              <a:gd name="adj1" fmla="val 26014"/>
              <a:gd name="adj2" fmla="val 148052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AE6FA27-5788-0A4B-AE0F-B2844BCC6E4D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281562" y="1792738"/>
            <a:ext cx="3246269" cy="1985499"/>
          </a:xfrm>
          <a:prstGeom prst="bentConnector4">
            <a:avLst>
              <a:gd name="adj1" fmla="val 25729"/>
              <a:gd name="adj2" fmla="val 114196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264458" y="1693908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264458" y="2340239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264458" y="3167254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Function: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</p:spTree>
    <p:extLst>
      <p:ext uri="{BB962C8B-B14F-4D97-AF65-F5344CB8AC3E}">
        <p14:creationId xmlns:p14="http://schemas.microsoft.com/office/powerpoint/2010/main" val="15724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587650" y="427544"/>
            <a:ext cx="2831976" cy="187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65224" y="2336363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Function To Test: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258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 wheels rotate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Both wheels rotate,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206897" r="-608" b="-7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306897" r="-608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406897" r="-608" b="-5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525000" r="-608" b="-4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603448" r="-608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703448" r="-608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69FF59-AD97-9648-B732-BC18B52AE5E2}"/>
              </a:ext>
            </a:extLst>
          </p:cNvPr>
          <p:cNvSpPr txBox="1"/>
          <p:nvPr/>
        </p:nvSpPr>
        <p:spPr>
          <a:xfrm>
            <a:off x="8452785" y="11788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2E37C-4CA9-AA4C-B309-035CBEB1DD4C}"/>
              </a:ext>
            </a:extLst>
          </p:cNvPr>
          <p:cNvSpPr/>
          <p:nvPr/>
        </p:nvSpPr>
        <p:spPr>
          <a:xfrm>
            <a:off x="6122627" y="5821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75555-BF62-1D4E-8350-492D56A79794}"/>
              </a:ext>
            </a:extLst>
          </p:cNvPr>
          <p:cNvSpPr/>
          <p:nvPr/>
        </p:nvSpPr>
        <p:spPr>
          <a:xfrm>
            <a:off x="6122627" y="2343863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B</a:t>
            </a:r>
            <a:endParaRPr lang="en-US" dirty="0"/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2FE10B65-0799-D640-8151-4949DD1E716E}"/>
              </a:ext>
            </a:extLst>
          </p:cNvPr>
          <p:cNvSpPr/>
          <p:nvPr/>
        </p:nvSpPr>
        <p:spPr>
          <a:xfrm rot="5400000">
            <a:off x="8590507" y="882300"/>
            <a:ext cx="415770" cy="177314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5B9D5DA3-3FB1-C845-9141-CE8F0490CF9A}"/>
              </a:ext>
            </a:extLst>
          </p:cNvPr>
          <p:cNvSpPr/>
          <p:nvPr/>
        </p:nvSpPr>
        <p:spPr>
          <a:xfrm rot="5400000" flipH="1">
            <a:off x="8589162" y="1667402"/>
            <a:ext cx="415771" cy="177315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8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6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134" y="1610187"/>
            <a:ext cx="1861352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62" y="1610187"/>
            <a:ext cx="1861353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6D10F-4755-8B43-89DA-64FB55FFE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6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29862-D4A4-ED43-B6C6-E8C07B340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038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2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B7B44-383D-BD49-B2B5-4812AFEAB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dirty="0">
                <a:solidFill>
                  <a:schemeClr val="bg2"/>
                </a:solidFill>
              </a:rPr>
              <a:t>Testing</a:t>
            </a:r>
          </a:p>
          <a:p>
            <a:endParaRPr lang="en-US" sz="2800" dirty="0">
              <a:solidFill>
                <a:schemeClr val="bg2"/>
              </a:solidFill>
            </a:endParaRP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Unit test</a:t>
            </a:r>
          </a:p>
          <a:p>
            <a:pPr lvl="1"/>
            <a:endParaRPr lang="en-US" sz="2400" dirty="0">
              <a:solidFill>
                <a:schemeClr val="bg2"/>
              </a:solidFill>
            </a:endParaRP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Integration test</a:t>
            </a:r>
          </a:p>
          <a:p>
            <a:pPr marL="0" indent="0">
              <a:buNone/>
            </a:pP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EC84C-66D1-B24D-899D-5D19FD31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2"/>
          <a:stretch/>
        </p:blipFill>
        <p:spPr>
          <a:xfrm>
            <a:off x="6390876" y="1438907"/>
            <a:ext cx="1970843" cy="134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nline Media 8" descr="offroad testing for the crawler.mp4">
            <a:hlinkClick r:id="" action="ppaction://media"/>
            <a:extLst>
              <a:ext uri="{FF2B5EF4-FFF2-40B4-BE49-F238E27FC236}">
                <a16:creationId xmlns:a16="http://schemas.microsoft.com/office/drawing/2014/main" id="{DE671B0F-2ABF-8141-8C65-22859C5C4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5327" y="3153792"/>
            <a:ext cx="3644777" cy="205018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39BA1F-8521-D649-A280-3C108B89D4B8}"/>
              </a:ext>
            </a:extLst>
          </p:cNvPr>
          <p:cNvSpPr txBox="1">
            <a:spLocks/>
          </p:cNvSpPr>
          <p:nvPr/>
        </p:nvSpPr>
        <p:spPr>
          <a:xfrm>
            <a:off x="671756" y="4734633"/>
            <a:ext cx="8196210" cy="2123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Math Proof</a:t>
            </a:r>
          </a:p>
          <a:p>
            <a:pPr lvl="1"/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Math Induction</a:t>
            </a:r>
          </a:p>
        </p:txBody>
      </p:sp>
    </p:spTree>
    <p:extLst>
      <p:ext uri="{BB962C8B-B14F-4D97-AF65-F5344CB8AC3E}">
        <p14:creationId xmlns:p14="http://schemas.microsoft.com/office/powerpoint/2010/main" val="111204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7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364">
                <p:cTn id="3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57B0E-8680-7F40-9E31-F5E9C953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3" y="360382"/>
            <a:ext cx="8436784" cy="6508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397A6-1634-FA43-ABE5-FEE717B3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227" y="5486400"/>
            <a:ext cx="196850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15254-D0D0-2748-95AD-7D6E675E4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23" y="3428856"/>
            <a:ext cx="3399192" cy="33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4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769799"/>
            <a:ext cx="8196210" cy="4015497"/>
          </a:xfrm>
        </p:spPr>
        <p:txBody>
          <a:bodyPr/>
          <a:lstStyle/>
          <a:p>
            <a:r>
              <a:rPr lang="en-US" dirty="0"/>
              <a:t>Learn to Learn</a:t>
            </a:r>
          </a:p>
          <a:p>
            <a:endParaRPr lang="en-US" sz="1400" dirty="0"/>
          </a:p>
          <a:p>
            <a:pPr lvl="1"/>
            <a:r>
              <a:rPr lang="en-US" sz="2400" dirty="0"/>
              <a:t>Be resourceful</a:t>
            </a:r>
          </a:p>
          <a:p>
            <a:pPr lvl="1"/>
            <a:endParaRPr lang="en-US" sz="1200" dirty="0"/>
          </a:p>
          <a:p>
            <a:pPr lvl="1"/>
            <a:r>
              <a:rPr lang="en-US" sz="2400" dirty="0"/>
              <a:t>Be an independent learner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Success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5F66D-F8CA-F447-977D-EC50F6B4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6" y="386651"/>
            <a:ext cx="3164929" cy="236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38AC0-EC7F-E243-85E6-9AE9A000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6" y="1378649"/>
            <a:ext cx="3329125" cy="2121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D3AF9-BE94-2F49-82E8-04F833A442A7}"/>
              </a:ext>
            </a:extLst>
          </p:cNvPr>
          <p:cNvSpPr txBox="1"/>
          <p:nvPr/>
        </p:nvSpPr>
        <p:spPr>
          <a:xfrm>
            <a:off x="2748824" y="5279344"/>
            <a:ext cx="32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“My code doesn’t work!”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87E97-89EC-C445-8DD2-9C7779674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881" y="2920754"/>
            <a:ext cx="1796482" cy="223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204B4-368A-EE45-8391-E16876EC1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35" y="3729503"/>
            <a:ext cx="3231508" cy="166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D5EE704-E1EE-5E4E-8156-562D9774C819}"/>
              </a:ext>
            </a:extLst>
          </p:cNvPr>
          <p:cNvSpPr txBox="1">
            <a:spLocks/>
          </p:cNvSpPr>
          <p:nvPr/>
        </p:nvSpPr>
        <p:spPr>
          <a:xfrm>
            <a:off x="473895" y="3492984"/>
            <a:ext cx="8196210" cy="11510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en-US" sz="2400" dirty="0"/>
              <a:t>Academically mature</a:t>
            </a:r>
          </a:p>
          <a:p>
            <a:pPr lvl="2"/>
            <a:r>
              <a:rPr lang="en-US" sz="2000" dirty="0"/>
              <a:t>Ask proper question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C01C4-5A03-6F42-96AC-68FD42931C27}"/>
              </a:ext>
            </a:extLst>
          </p:cNvPr>
          <p:cNvSpPr txBox="1"/>
          <p:nvPr/>
        </p:nvSpPr>
        <p:spPr>
          <a:xfrm>
            <a:off x="1157886" y="5304952"/>
            <a:ext cx="611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highlight>
                  <a:srgbClr val="FFFF00"/>
                </a:highlight>
              </a:rPr>
              <a:t>“My code is giving … errors!  I have tried …!”</a:t>
            </a:r>
          </a:p>
        </p:txBody>
      </p:sp>
    </p:spTree>
    <p:extLst>
      <p:ext uri="{BB962C8B-B14F-4D97-AF65-F5344CB8AC3E}">
        <p14:creationId xmlns:p14="http://schemas.microsoft.com/office/powerpoint/2010/main" val="36816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F7656-8D5C-D143-8CF9-FAA0EB482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90038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Use the discord channels</a:t>
            </a: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Discord Invite: </a:t>
            </a:r>
            <a:r>
              <a:rPr lang="en-US" i="1" dirty="0">
                <a:solidFill>
                  <a:schemeClr val="bg2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https://discord.gg/tQy6tZg</a:t>
            </a:r>
            <a:endParaRPr lang="en-US" i="1" dirty="0">
              <a:solidFill>
                <a:schemeClr val="bg2">
                  <a:lumMod val="85000"/>
                </a:schemeClr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Study group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Official office hour (1 hour after each lecture)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On Discord, specified hangout time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Start your own study group (3-5 people, online)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91D69-17BA-D845-A634-EA66DC9C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Communication</a:t>
            </a:r>
          </a:p>
        </p:txBody>
      </p:sp>
      <p:pic>
        <p:nvPicPr>
          <p:cNvPr id="2050" name="Picture 2" descr="Fabrizio Dusi | Flora Bigai – Galleria d'Arte Contemporanea">
            <a:extLst>
              <a:ext uri="{FF2B5EF4-FFF2-40B4-BE49-F238E27FC236}">
                <a16:creationId xmlns:a16="http://schemas.microsoft.com/office/drawing/2014/main" id="{3BF49309-F762-FE41-9AB2-5CCF4073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550" y="220894"/>
            <a:ext cx="1832941" cy="161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6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C94D40-F6FA-144E-81BC-C7089F87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CB08B-CF96-054B-9080-A28242331E55}"/>
              </a:ext>
            </a:extLst>
          </p:cNvPr>
          <p:cNvSpPr txBox="1"/>
          <p:nvPr/>
        </p:nvSpPr>
        <p:spPr>
          <a:xfrm>
            <a:off x="3772590" y="2643942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Write Code, lots of them!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E8942-54FC-E44B-A07E-060CC8C4977F}"/>
              </a:ext>
            </a:extLst>
          </p:cNvPr>
          <p:cNvSpPr txBox="1"/>
          <p:nvPr/>
        </p:nvSpPr>
        <p:spPr>
          <a:xfrm>
            <a:off x="1509205" y="1852364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Prioritize!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17DB7-C962-0D40-9370-199AC1005C15}"/>
              </a:ext>
            </a:extLst>
          </p:cNvPr>
          <p:cNvSpPr txBox="1"/>
          <p:nvPr/>
        </p:nvSpPr>
        <p:spPr>
          <a:xfrm>
            <a:off x="4763635" y="4563998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Communicate!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6A3EB-DFA0-3F46-9030-C6E9EFB91A03}"/>
              </a:ext>
            </a:extLst>
          </p:cNvPr>
          <p:cNvSpPr txBox="1"/>
          <p:nvPr/>
        </p:nvSpPr>
        <p:spPr>
          <a:xfrm>
            <a:off x="1502946" y="5643713"/>
            <a:ext cx="4017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Start everything early!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DBA6E-D624-F345-BEFC-90C7BCC8838C}"/>
              </a:ext>
            </a:extLst>
          </p:cNvPr>
          <p:cNvSpPr txBox="1"/>
          <p:nvPr/>
        </p:nvSpPr>
        <p:spPr>
          <a:xfrm>
            <a:off x="1502946" y="372365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Slow in, fast out!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3ECD64-7864-E648-B803-1BFF91E1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07" y="119940"/>
            <a:ext cx="788163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3723"/>
            <a:ext cx="8196210" cy="517931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Syllabus</a:t>
            </a: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2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https://github.com/pdgetrf/CSS143B-2020Fall/blob/master/README.md</a:t>
            </a:r>
            <a:endParaRPr lang="en-US" sz="1800" dirty="0">
              <a:solidFill>
                <a:schemeClr val="bg2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Canvas</a:t>
            </a: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Only used for major notification and publishing grades</a:t>
            </a: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Discord</a:t>
            </a: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Invite: 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https://discord.gg/tQy6tZg</a:t>
            </a: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Email: </a:t>
            </a:r>
          </a:p>
          <a:p>
            <a:pPr lvl="1"/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Almost never checked</a:t>
            </a:r>
          </a:p>
          <a:p>
            <a:pPr marL="457200" lvl="1" indent="0">
              <a:buNone/>
            </a:pPr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 do not know much about Java or programming, so I will attempt to read the whole textbook page by page before starting coding or homework”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881819" y="3296648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“Don’t be a hero!”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4DD3D-8422-4946-A18C-C7F660A7C2E6}"/>
              </a:ext>
            </a:extLst>
          </p:cNvPr>
          <p:cNvSpPr/>
          <p:nvPr/>
        </p:nvSpPr>
        <p:spPr>
          <a:xfrm>
            <a:off x="1762947" y="4421695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</a:t>
            </a:r>
            <a:r>
              <a:rPr lang="en-US" sz="2800" b="1" i="1" dirty="0">
                <a:solidFill>
                  <a:srgbClr val="00B050"/>
                </a:solidFill>
              </a:rPr>
              <a:t>just enough</a:t>
            </a:r>
            <a:r>
              <a:rPr lang="en-US" sz="2800" b="1" dirty="0">
                <a:solidFill>
                  <a:srgbClr val="00B050"/>
                </a:solidFill>
              </a:rPr>
              <a:t> to write code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4E8049-4233-4140-88BC-C686F16ED027}"/>
              </a:ext>
            </a:extLst>
          </p:cNvPr>
          <p:cNvSpPr/>
          <p:nvPr/>
        </p:nvSpPr>
        <p:spPr>
          <a:xfrm>
            <a:off x="1762947" y="5963269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Then read more and code more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0D2E0E-5408-9648-831D-CCA1F5490202}"/>
              </a:ext>
            </a:extLst>
          </p:cNvPr>
          <p:cNvSpPr/>
          <p:nvPr/>
        </p:nvSpPr>
        <p:spPr>
          <a:xfrm>
            <a:off x="1762946" y="5173885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Write </a:t>
            </a:r>
            <a:r>
              <a:rPr lang="en-US" sz="2800" b="1" i="1" dirty="0">
                <a:solidFill>
                  <a:srgbClr val="00B050"/>
                </a:solidFill>
              </a:rPr>
              <a:t>just enough</a:t>
            </a:r>
            <a:r>
              <a:rPr lang="en-US" sz="2800" b="1" dirty="0">
                <a:solidFill>
                  <a:srgbClr val="00B050"/>
                </a:solidFill>
              </a:rPr>
              <a:t> code to pass tests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57464D-94D5-CE4E-B213-06B3C101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07" y="119940"/>
            <a:ext cx="788163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days till homework due, you realized you won’t make it to the deadline because it’s more difficult than you think.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What would you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A00C63-BE9F-5243-BBBC-56DCCB8CDBDD}"/>
              </a:ext>
            </a:extLst>
          </p:cNvPr>
          <p:cNvSpPr/>
          <p:nvPr/>
        </p:nvSpPr>
        <p:spPr>
          <a:xfrm>
            <a:off x="1616979" y="363162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lphaUcPeriod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Panic and give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8C6F2-0C39-E845-9A34-B93CF682C50C}"/>
              </a:ext>
            </a:extLst>
          </p:cNvPr>
          <p:cNvSpPr/>
          <p:nvPr/>
        </p:nvSpPr>
        <p:spPr>
          <a:xfrm>
            <a:off x="1616979" y="4672889"/>
            <a:ext cx="6205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C. 	Try to find code online and copy it and call it a 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616978" y="5245775"/>
            <a:ext cx="6786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D.   	Try to find code online, use it but also give it credit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A54D1-2EEB-764A-B9AC-2B8EB73D5CDA}"/>
              </a:ext>
            </a:extLst>
          </p:cNvPr>
          <p:cNvSpPr/>
          <p:nvPr/>
        </p:nvSpPr>
        <p:spPr>
          <a:xfrm>
            <a:off x="1616979" y="4149524"/>
            <a:ext cx="5725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B. 	Work on it quietly by yourself till last minute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0CDAB-BF8E-4147-8F00-9E07103EED48}"/>
              </a:ext>
            </a:extLst>
          </p:cNvPr>
          <p:cNvSpPr/>
          <p:nvPr/>
        </p:nvSpPr>
        <p:spPr>
          <a:xfrm>
            <a:off x="1616978" y="5780209"/>
            <a:ext cx="59100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E.  	Get over the social anxiety and reach out to friends/instructor for help immediately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5CBF9-AD87-D643-BA82-03C7A3BCAFB0}"/>
              </a:ext>
            </a:extLst>
          </p:cNvPr>
          <p:cNvSpPr/>
          <p:nvPr/>
        </p:nvSpPr>
        <p:spPr>
          <a:xfrm>
            <a:off x="1616978" y="5256046"/>
            <a:ext cx="66769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D.   	Try to find solution online, use it but also give it credit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49C622-4AFC-C948-9047-279831F1D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07" y="119940"/>
            <a:ext cx="788163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6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8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7080"/>
            <a:ext cx="8196210" cy="177873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“Homework is due tonight midnight. I’ll work till my code is perfect and submit at 11:59pm”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8EF170-5E6D-5D4E-961D-0F1C11AE62E8}"/>
              </a:ext>
            </a:extLst>
          </p:cNvPr>
          <p:cNvSpPr/>
          <p:nvPr/>
        </p:nvSpPr>
        <p:spPr>
          <a:xfrm>
            <a:off x="1745581" y="3821116"/>
            <a:ext cx="5652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Submit early and refine frequently!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1912E4-D402-7E4D-A488-A2F0C67B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07" y="119940"/>
            <a:ext cx="788163" cy="9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Parkinson’s Law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2FFD04-1590-2C49-80D4-5E80B9F44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447" y="2178631"/>
            <a:ext cx="7762376" cy="560426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“Work complicates to fill the available time.”</a:t>
            </a:r>
          </a:p>
          <a:p>
            <a:pPr marL="0" indent="0">
              <a:buNone/>
            </a:pPr>
            <a:br>
              <a:rPr lang="en-US" u="sng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</a:br>
            <a:endParaRPr lang="en-US" u="sng" dirty="0">
              <a:solidFill>
                <a:schemeClr val="tx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63775-6AE1-1E40-8D3D-DB1D9273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27" y="0"/>
            <a:ext cx="1720673" cy="13383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75CD3C-9C99-204C-9977-33BDFF74CDAC}"/>
              </a:ext>
            </a:extLst>
          </p:cNvPr>
          <p:cNvSpPr txBox="1"/>
          <p:nvPr/>
        </p:nvSpPr>
        <p:spPr>
          <a:xfrm>
            <a:off x="1587401" y="3554179"/>
            <a:ext cx="62351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</a:rPr>
              <a:t>Break down goals into smaller pieces of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</a:rPr>
              <a:t>Define quantifiable “DONE”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</a:rPr>
              <a:t>Minimize overwhelm  by prioritizing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/>
                </a:solidFill>
              </a:rPr>
              <a:t>Challenge yourself, e.g. set time limit.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8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Hello World!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0446BB-2D1F-9249-82FF-18E77169452D}"/>
              </a:ext>
            </a:extLst>
          </p:cNvPr>
          <p:cNvGrpSpPr/>
          <p:nvPr/>
        </p:nvGrpSpPr>
        <p:grpSpPr>
          <a:xfrm>
            <a:off x="1162050" y="2629250"/>
            <a:ext cx="6819900" cy="2558332"/>
            <a:chOff x="1133867" y="2134398"/>
            <a:chExt cx="6819900" cy="25583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916A0D-F566-1940-8336-31D25A36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3867" y="2134398"/>
              <a:ext cx="6819900" cy="2199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7272FF-C447-E94E-96E5-418DE9959F9E}"/>
                </a:ext>
              </a:extLst>
            </p:cNvPr>
            <p:cNvSpPr/>
            <p:nvPr/>
          </p:nvSpPr>
          <p:spPr>
            <a:xfrm>
              <a:off x="1133867" y="4323398"/>
              <a:ext cx="109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Main.java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D3595-FD59-CB48-AD5E-DFD610C7F7FB}"/>
              </a:ext>
            </a:extLst>
          </p:cNvPr>
          <p:cNvGrpSpPr/>
          <p:nvPr/>
        </p:nvGrpSpPr>
        <p:grpSpPr>
          <a:xfrm>
            <a:off x="1114376" y="2058419"/>
            <a:ext cx="5594536" cy="3194864"/>
            <a:chOff x="1086193" y="1563567"/>
            <a:chExt cx="5594536" cy="319486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7C0CFFB-C6E1-2341-AE52-4C9872577ADD}"/>
                </a:ext>
              </a:extLst>
            </p:cNvPr>
            <p:cNvSpPr/>
            <p:nvPr/>
          </p:nvSpPr>
          <p:spPr>
            <a:xfrm>
              <a:off x="2911875" y="2015230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2AE38C7-26DD-9E48-91BB-7FEFFEF452D3}"/>
                </a:ext>
              </a:extLst>
            </p:cNvPr>
            <p:cNvSpPr/>
            <p:nvPr/>
          </p:nvSpPr>
          <p:spPr>
            <a:xfrm>
              <a:off x="1086193" y="4216893"/>
              <a:ext cx="1145219" cy="54153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53709-4DD6-DA47-808C-189191661A68}"/>
                </a:ext>
              </a:extLst>
            </p:cNvPr>
            <p:cNvSpPr txBox="1"/>
            <p:nvPr/>
          </p:nvSpPr>
          <p:spPr>
            <a:xfrm>
              <a:off x="3342443" y="1563567"/>
              <a:ext cx="3338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name must match class name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0FB54C-2298-EE46-A311-1F044E123E92}"/>
              </a:ext>
            </a:extLst>
          </p:cNvPr>
          <p:cNvGrpSpPr/>
          <p:nvPr/>
        </p:nvGrpSpPr>
        <p:grpSpPr>
          <a:xfrm>
            <a:off x="2834111" y="2086041"/>
            <a:ext cx="4723281" cy="1648445"/>
            <a:chOff x="2805928" y="1591189"/>
            <a:chExt cx="4723281" cy="164844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CC0DA84-EDDA-A54D-B76D-FBF60BAB9827}"/>
                </a:ext>
              </a:extLst>
            </p:cNvPr>
            <p:cNvSpPr/>
            <p:nvPr/>
          </p:nvSpPr>
          <p:spPr>
            <a:xfrm>
              <a:off x="4359700" y="2662585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592A5D-3DD8-FA41-8C6B-76BC8A349CF6}"/>
                </a:ext>
              </a:extLst>
            </p:cNvPr>
            <p:cNvSpPr txBox="1"/>
            <p:nvPr/>
          </p:nvSpPr>
          <p:spPr>
            <a:xfrm>
              <a:off x="2805928" y="1591189"/>
              <a:ext cx="472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Each program can only have one main() function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4DFAF9-EB35-0240-A191-3E738858A1D7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flipH="1">
              <a:off x="4763635" y="1960521"/>
              <a:ext cx="403934" cy="702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845C-1DEA-4A4A-8031-551B6400FF1F}"/>
              </a:ext>
            </a:extLst>
          </p:cNvPr>
          <p:cNvSpPr txBox="1"/>
          <p:nvPr/>
        </p:nvSpPr>
        <p:spPr>
          <a:xfrm>
            <a:off x="407538" y="2378428"/>
            <a:ext cx="464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“My laptop crashed last night, and my homework is gone”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50682-13AC-284F-8A19-D44E0CB1FC26}"/>
              </a:ext>
            </a:extLst>
          </p:cNvPr>
          <p:cNvSpPr txBox="1"/>
          <p:nvPr/>
        </p:nvSpPr>
        <p:spPr>
          <a:xfrm>
            <a:off x="407538" y="4947719"/>
            <a:ext cx="8550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B2E83"/>
                </a:solidFill>
              </a:rPr>
              <a:t>How do you </a:t>
            </a:r>
            <a:r>
              <a:rPr lang="en-US" sz="4400" dirty="0">
                <a:solidFill>
                  <a:srgbClr val="C00000"/>
                </a:solidFill>
              </a:rPr>
              <a:t>safely</a:t>
            </a:r>
            <a:r>
              <a:rPr lang="en-US" sz="2800" dirty="0">
                <a:solidFill>
                  <a:srgbClr val="4B2E83"/>
                </a:solidFill>
              </a:rPr>
              <a:t> store your code and track changes?</a:t>
            </a:r>
          </a:p>
        </p:txBody>
      </p:sp>
      <p:pic>
        <p:nvPicPr>
          <p:cNvPr id="1026" name="Picture 2" descr="Dog Ate My Homework - School of Fail - homework class test">
            <a:extLst>
              <a:ext uri="{FF2B5EF4-FFF2-40B4-BE49-F238E27FC236}">
                <a16:creationId xmlns:a16="http://schemas.microsoft.com/office/drawing/2014/main" id="{362D50D6-FA4D-0B4F-A391-87392E676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b="13993"/>
          <a:stretch/>
        </p:blipFill>
        <p:spPr bwMode="auto">
          <a:xfrm>
            <a:off x="5943454" y="1393443"/>
            <a:ext cx="2657444" cy="292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9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F0CF1-7F82-CA49-8595-9F2A0EC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0" y="1195753"/>
            <a:ext cx="3309544" cy="3452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B6D62-238D-C74F-89B5-1A1722D5D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8" y="3973147"/>
            <a:ext cx="5715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EB683-3D14-4D46-9B7E-27AAA10E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00" y="5254073"/>
            <a:ext cx="1453034" cy="10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BB34C-7815-8A4B-9F8C-3137238A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260" y="3314850"/>
            <a:ext cx="1730495" cy="14850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FA1B6-9F10-B740-AE73-E1348E568016}"/>
              </a:ext>
            </a:extLst>
          </p:cNvPr>
          <p:cNvSpPr/>
          <p:nvPr/>
        </p:nvSpPr>
        <p:spPr>
          <a:xfrm>
            <a:off x="1076492" y="2277383"/>
            <a:ext cx="6991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“everything needs version control!”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34B55F-A7B7-E74B-81F9-E8CE9BF6B479}"/>
              </a:ext>
            </a:extLst>
          </p:cNvPr>
          <p:cNvGrpSpPr/>
          <p:nvPr/>
        </p:nvGrpSpPr>
        <p:grpSpPr>
          <a:xfrm>
            <a:off x="6171594" y="2978890"/>
            <a:ext cx="1331636" cy="400110"/>
            <a:chOff x="5306079" y="3223689"/>
            <a:chExt cx="1331636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68ECB5-BEAE-1B48-959F-530E838FE89D}"/>
                </a:ext>
              </a:extLst>
            </p:cNvPr>
            <p:cNvSpPr txBox="1"/>
            <p:nvPr/>
          </p:nvSpPr>
          <p:spPr>
            <a:xfrm>
              <a:off x="5579348" y="3223689"/>
              <a:ext cx="1058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my wife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EFAEEE-53C8-084F-8FF5-A67642B5C379}"/>
                </a:ext>
              </a:extLst>
            </p:cNvPr>
            <p:cNvCxnSpPr/>
            <p:nvPr/>
          </p:nvCxnSpPr>
          <p:spPr>
            <a:xfrm>
              <a:off x="5306079" y="3434256"/>
              <a:ext cx="346842" cy="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37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cument 6">
            <a:extLst>
              <a:ext uri="{FF2B5EF4-FFF2-40B4-BE49-F238E27FC236}">
                <a16:creationId xmlns:a16="http://schemas.microsoft.com/office/drawing/2014/main" id="{42581485-D028-B243-8CB7-D62106501D1F}"/>
              </a:ext>
            </a:extLst>
          </p:cNvPr>
          <p:cNvSpPr/>
          <p:nvPr/>
        </p:nvSpPr>
        <p:spPr>
          <a:xfrm>
            <a:off x="1435896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81106-B0BC-5C49-8F70-01F8EE1CC75F}"/>
              </a:ext>
            </a:extLst>
          </p:cNvPr>
          <p:cNvCxnSpPr>
            <a:cxnSpLocks/>
          </p:cNvCxnSpPr>
          <p:nvPr/>
        </p:nvCxnSpPr>
        <p:spPr>
          <a:xfrm>
            <a:off x="820271" y="5170085"/>
            <a:ext cx="750345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cument 9">
            <a:extLst>
              <a:ext uri="{FF2B5EF4-FFF2-40B4-BE49-F238E27FC236}">
                <a16:creationId xmlns:a16="http://schemas.microsoft.com/office/drawing/2014/main" id="{78B130E3-2022-0242-99C8-B912A7C2EC8B}"/>
              </a:ext>
            </a:extLst>
          </p:cNvPr>
          <p:cNvSpPr/>
          <p:nvPr/>
        </p:nvSpPr>
        <p:spPr>
          <a:xfrm>
            <a:off x="2999837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2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E36DDABB-1DE7-954D-90B6-E2C8B5D74800}"/>
              </a:ext>
            </a:extLst>
          </p:cNvPr>
          <p:cNvSpPr/>
          <p:nvPr/>
        </p:nvSpPr>
        <p:spPr>
          <a:xfrm>
            <a:off x="4690083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 version 3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520EDA4A-A1D1-0947-9E8F-18427692B891}"/>
              </a:ext>
            </a:extLst>
          </p:cNvPr>
          <p:cNvSpPr/>
          <p:nvPr/>
        </p:nvSpPr>
        <p:spPr>
          <a:xfrm>
            <a:off x="6379123" y="3833580"/>
            <a:ext cx="887505" cy="1098176"/>
          </a:xfrm>
          <a:prstGeom prst="flowChartDocumen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73C77"/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rgbClr val="273C77"/>
                </a:solidFill>
              </a:rPr>
              <a:t>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590F-D080-3246-BC86-6CBCE99D1640}"/>
              </a:ext>
            </a:extLst>
          </p:cNvPr>
          <p:cNvSpPr txBox="1"/>
          <p:nvPr/>
        </p:nvSpPr>
        <p:spPr>
          <a:xfrm>
            <a:off x="1314027" y="5312246"/>
            <a:ext cx="9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Monday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3E3A4-052B-2045-BF5F-DAFAB0861508}"/>
              </a:ext>
            </a:extLst>
          </p:cNvPr>
          <p:cNvSpPr txBox="1"/>
          <p:nvPr/>
        </p:nvSpPr>
        <p:spPr>
          <a:xfrm>
            <a:off x="2833842" y="5322959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Tuesday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DDA76-7E61-5946-A015-63F3EB9675A8}"/>
              </a:ext>
            </a:extLst>
          </p:cNvPr>
          <p:cNvSpPr txBox="1"/>
          <p:nvPr/>
        </p:nvSpPr>
        <p:spPr>
          <a:xfrm>
            <a:off x="4456015" y="5358636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Wednesday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2B9FA-A055-F54A-BCC4-0525B8BC48B2}"/>
              </a:ext>
            </a:extLst>
          </p:cNvPr>
          <p:cNvSpPr txBox="1"/>
          <p:nvPr/>
        </p:nvSpPr>
        <p:spPr>
          <a:xfrm>
            <a:off x="6426851" y="5346617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3C77"/>
                </a:solidFill>
              </a:rPr>
              <a:t>Thursday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304E463D-9D69-F248-92FD-C53B7430ACD4}"/>
              </a:ext>
            </a:extLst>
          </p:cNvPr>
          <p:cNvSpPr/>
          <p:nvPr/>
        </p:nvSpPr>
        <p:spPr>
          <a:xfrm>
            <a:off x="5726526" y="716471"/>
            <a:ext cx="2662518" cy="1775006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C77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77F3C-CE88-BF4B-8AB0-BCD23C9D63B5}"/>
              </a:ext>
            </a:extLst>
          </p:cNvPr>
          <p:cNvGrpSpPr/>
          <p:nvPr/>
        </p:nvGrpSpPr>
        <p:grpSpPr>
          <a:xfrm>
            <a:off x="6223853" y="1078873"/>
            <a:ext cx="1860987" cy="946371"/>
            <a:chOff x="6234142" y="828072"/>
            <a:chExt cx="2491379" cy="1266945"/>
          </a:xfrm>
        </p:grpSpPr>
        <p:sp>
          <p:nvSpPr>
            <p:cNvPr id="19" name="Document 18">
              <a:extLst>
                <a:ext uri="{FF2B5EF4-FFF2-40B4-BE49-F238E27FC236}">
                  <a16:creationId xmlns:a16="http://schemas.microsoft.com/office/drawing/2014/main" id="{28411CC2-065E-5B42-BE43-DEA4BC8A581E}"/>
                </a:ext>
              </a:extLst>
            </p:cNvPr>
            <p:cNvSpPr/>
            <p:nvPr/>
          </p:nvSpPr>
          <p:spPr>
            <a:xfrm>
              <a:off x="6234142" y="828072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1</a:t>
              </a:r>
            </a:p>
          </p:txBody>
        </p:sp>
        <p:sp>
          <p:nvSpPr>
            <p:cNvPr id="20" name="Document 19">
              <a:extLst>
                <a:ext uri="{FF2B5EF4-FFF2-40B4-BE49-F238E27FC236}">
                  <a16:creationId xmlns:a16="http://schemas.microsoft.com/office/drawing/2014/main" id="{EF8219AE-9E5B-284C-BA22-9645AD4DA748}"/>
                </a:ext>
              </a:extLst>
            </p:cNvPr>
            <p:cNvSpPr/>
            <p:nvPr/>
          </p:nvSpPr>
          <p:spPr>
            <a:xfrm>
              <a:off x="7036079" y="89656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2</a:t>
              </a:r>
            </a:p>
          </p:txBody>
        </p:sp>
        <p:sp>
          <p:nvSpPr>
            <p:cNvPr id="21" name="Document 20">
              <a:extLst>
                <a:ext uri="{FF2B5EF4-FFF2-40B4-BE49-F238E27FC236}">
                  <a16:creationId xmlns:a16="http://schemas.microsoft.com/office/drawing/2014/main" id="{CC7AFA5A-3B3F-8443-9F30-A583060AD2E2}"/>
                </a:ext>
              </a:extLst>
            </p:cNvPr>
            <p:cNvSpPr/>
            <p:nvPr/>
          </p:nvSpPr>
          <p:spPr>
            <a:xfrm>
              <a:off x="7838016" y="996841"/>
              <a:ext cx="887505" cy="1098176"/>
            </a:xfrm>
            <a:prstGeom prst="flowChartDocumen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273C77"/>
                  </a:solidFill>
                </a:rPr>
                <a:t>Code version 3</a:t>
              </a:r>
            </a:p>
          </p:txBody>
        </p:sp>
      </p:grpSp>
      <p:sp>
        <p:nvSpPr>
          <p:cNvPr id="23" name="Title 2">
            <a:extLst>
              <a:ext uri="{FF2B5EF4-FFF2-40B4-BE49-F238E27FC236}">
                <a16:creationId xmlns:a16="http://schemas.microsoft.com/office/drawing/2014/main" id="{331652F5-21AD-AB45-991C-E22A3638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Source Control</a:t>
            </a:r>
          </a:p>
        </p:txBody>
      </p:sp>
      <p:pic>
        <p:nvPicPr>
          <p:cNvPr id="22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79E0295F-9DD5-D141-8EEC-A7CB824BA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8904" y="2898280"/>
            <a:ext cx="1502733" cy="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itHub Key Features Now Free For All Users - Somag News">
            <a:extLst>
              <a:ext uri="{FF2B5EF4-FFF2-40B4-BE49-F238E27FC236}">
                <a16:creationId xmlns:a16="http://schemas.microsoft.com/office/drawing/2014/main" id="{5BB26273-637A-4543-82F0-E2C47EA24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2" r="16410"/>
          <a:stretch/>
        </p:blipFill>
        <p:spPr bwMode="auto">
          <a:xfrm>
            <a:off x="4690084" y="250242"/>
            <a:ext cx="1234258" cy="10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AA4EAD-C8F4-724C-AEC0-D904A4161366}"/>
              </a:ext>
            </a:extLst>
          </p:cNvPr>
          <p:cNvSpPr/>
          <p:nvPr/>
        </p:nvSpPr>
        <p:spPr>
          <a:xfrm>
            <a:off x="2803775" y="3295489"/>
            <a:ext cx="1363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“commits” </a:t>
            </a:r>
            <a:endParaRPr lang="en-US" sz="2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6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“commits”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029149" y="74502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5213613A-4C9F-7D44-94C6-7F1E39D7E88A}"/>
              </a:ext>
            </a:extLst>
          </p:cNvPr>
          <p:cNvSpPr/>
          <p:nvPr/>
        </p:nvSpPr>
        <p:spPr>
          <a:xfrm>
            <a:off x="5641720" y="3740711"/>
            <a:ext cx="774857" cy="774857"/>
          </a:xfrm>
          <a:custGeom>
            <a:avLst/>
            <a:gdLst>
              <a:gd name="connsiteX0" fmla="*/ 0 w 1009308"/>
              <a:gd name="connsiteY0" fmla="*/ 0 h 1009308"/>
              <a:gd name="connsiteX1" fmla="*/ 1009308 w 1009308"/>
              <a:gd name="connsiteY1" fmla="*/ 0 h 1009308"/>
              <a:gd name="connsiteX2" fmla="*/ 1008303 w 1009308"/>
              <a:gd name="connsiteY2" fmla="*/ 19893 h 1009308"/>
              <a:gd name="connsiteX3" fmla="*/ 19893 w 1009308"/>
              <a:gd name="connsiteY3" fmla="*/ 1008303 h 1009308"/>
              <a:gd name="connsiteX4" fmla="*/ 0 w 1009308"/>
              <a:gd name="connsiteY4" fmla="*/ 1009308 h 1009308"/>
              <a:gd name="connsiteX5" fmla="*/ 0 w 1009308"/>
              <a:gd name="connsiteY5" fmla="*/ 0 h 100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8" h="1009308">
                <a:moveTo>
                  <a:pt x="0" y="0"/>
                </a:moveTo>
                <a:lnTo>
                  <a:pt x="1009308" y="0"/>
                </a:lnTo>
                <a:lnTo>
                  <a:pt x="1008303" y="19893"/>
                </a:lnTo>
                <a:cubicBezTo>
                  <a:pt x="955376" y="541054"/>
                  <a:pt x="541054" y="955376"/>
                  <a:pt x="19893" y="1008303"/>
                </a:cubicBezTo>
                <a:lnTo>
                  <a:pt x="0" y="1009308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ECE092-2C92-0041-A61E-B6A454F382BD}"/>
              </a:ext>
            </a:extLst>
          </p:cNvPr>
          <p:cNvGrpSpPr/>
          <p:nvPr/>
        </p:nvGrpSpPr>
        <p:grpSpPr>
          <a:xfrm>
            <a:off x="4723568" y="2822559"/>
            <a:ext cx="1693009" cy="1693009"/>
            <a:chOff x="3653848" y="4159235"/>
            <a:chExt cx="1693009" cy="169300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EB70C6D-5E2C-0841-BD6B-6117493979B8}"/>
                </a:ext>
              </a:extLst>
            </p:cNvPr>
            <p:cNvSpPr/>
            <p:nvPr/>
          </p:nvSpPr>
          <p:spPr>
            <a:xfrm>
              <a:off x="4572000" y="4159235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A5A5107-A80C-8D45-9F2F-2FEFB0E6AAE2}"/>
                </a:ext>
              </a:extLst>
            </p:cNvPr>
            <p:cNvSpPr/>
            <p:nvPr/>
          </p:nvSpPr>
          <p:spPr>
            <a:xfrm>
              <a:off x="3653848" y="4159235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9C705BA-89FD-534E-BE02-4BC4BD6994FD}"/>
                </a:ext>
              </a:extLst>
            </p:cNvPr>
            <p:cNvSpPr/>
            <p:nvPr/>
          </p:nvSpPr>
          <p:spPr>
            <a:xfrm>
              <a:off x="3653848" y="5077387"/>
              <a:ext cx="774855" cy="774857"/>
            </a:xfrm>
            <a:custGeom>
              <a:avLst/>
              <a:gdLst>
                <a:gd name="connsiteX0" fmla="*/ 0 w 1009306"/>
                <a:gd name="connsiteY0" fmla="*/ 0 h 1009308"/>
                <a:gd name="connsiteX1" fmla="*/ 1009306 w 1009306"/>
                <a:gd name="connsiteY1" fmla="*/ 0 h 1009308"/>
                <a:gd name="connsiteX2" fmla="*/ 1009306 w 1009306"/>
                <a:gd name="connsiteY2" fmla="*/ 1009308 h 1009308"/>
                <a:gd name="connsiteX3" fmla="*/ 989414 w 1009306"/>
                <a:gd name="connsiteY3" fmla="*/ 1008303 h 1009308"/>
                <a:gd name="connsiteX4" fmla="*/ 1004 w 1009306"/>
                <a:gd name="connsiteY4" fmla="*/ 19893 h 1009308"/>
                <a:gd name="connsiteX5" fmla="*/ 0 w 1009306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8">
                  <a:moveTo>
                    <a:pt x="0" y="0"/>
                  </a:moveTo>
                  <a:lnTo>
                    <a:pt x="1009306" y="0"/>
                  </a:lnTo>
                  <a:lnTo>
                    <a:pt x="1009306" y="1009308"/>
                  </a:lnTo>
                  <a:lnTo>
                    <a:pt x="989414" y="1008303"/>
                  </a:lnTo>
                  <a:cubicBezTo>
                    <a:pt x="468254" y="955376"/>
                    <a:pt x="53931" y="541054"/>
                    <a:pt x="1004" y="198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50DD6-2AA8-3F4F-9912-70C00C6ACF9F}"/>
              </a:ext>
            </a:extLst>
          </p:cNvPr>
          <p:cNvSpPr txBox="1"/>
          <p:nvPr/>
        </p:nvSpPr>
        <p:spPr>
          <a:xfrm>
            <a:off x="1312100" y="2564605"/>
            <a:ext cx="288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Task: draw a circle</a:t>
            </a:r>
          </a:p>
        </p:txBody>
      </p:sp>
    </p:spTree>
    <p:extLst>
      <p:ext uri="{BB962C8B-B14F-4D97-AF65-F5344CB8AC3E}">
        <p14:creationId xmlns:p14="http://schemas.microsoft.com/office/powerpoint/2010/main" val="2696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53141-6FF3-574D-988D-43958D5F8F90}"/>
              </a:ext>
            </a:extLst>
          </p:cNvPr>
          <p:cNvSpPr txBox="1"/>
          <p:nvPr/>
        </p:nvSpPr>
        <p:spPr>
          <a:xfrm>
            <a:off x="423746" y="565764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subject to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7EACD-BA46-1548-8FE5-53BAF1DA5D90}"/>
              </a:ext>
            </a:extLst>
          </p:cNvPr>
          <p:cNvSpPr txBox="1"/>
          <p:nvPr/>
        </p:nvSpPr>
        <p:spPr>
          <a:xfrm>
            <a:off x="1003610" y="6074731"/>
            <a:ext cx="242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How do I know though?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4896E-222A-A84A-9232-2BCB65D4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03" y="139238"/>
            <a:ext cx="5585135" cy="517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1BD54E-383E-5342-9B0B-7B5AC7FCDDE0}"/>
              </a:ext>
            </a:extLst>
          </p:cNvPr>
          <p:cNvSpPr/>
          <p:nvPr/>
        </p:nvSpPr>
        <p:spPr>
          <a:xfrm>
            <a:off x="4997953" y="5534538"/>
            <a:ext cx="3546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https://github.com/pdgetrf/CSS143B-2020Fall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046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“commits”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029149" y="74502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DB6B8DBA-50B5-C44E-A062-8C280B17732F}"/>
              </a:ext>
            </a:extLst>
          </p:cNvPr>
          <p:cNvSpPr/>
          <p:nvPr/>
        </p:nvSpPr>
        <p:spPr>
          <a:xfrm>
            <a:off x="4572000" y="5077387"/>
            <a:ext cx="774857" cy="774857"/>
          </a:xfrm>
          <a:custGeom>
            <a:avLst/>
            <a:gdLst>
              <a:gd name="connsiteX0" fmla="*/ 0 w 1009308"/>
              <a:gd name="connsiteY0" fmla="*/ 0 h 1009308"/>
              <a:gd name="connsiteX1" fmla="*/ 1009308 w 1009308"/>
              <a:gd name="connsiteY1" fmla="*/ 0 h 1009308"/>
              <a:gd name="connsiteX2" fmla="*/ 1008303 w 1009308"/>
              <a:gd name="connsiteY2" fmla="*/ 19893 h 1009308"/>
              <a:gd name="connsiteX3" fmla="*/ 19893 w 1009308"/>
              <a:gd name="connsiteY3" fmla="*/ 1008303 h 1009308"/>
              <a:gd name="connsiteX4" fmla="*/ 0 w 1009308"/>
              <a:gd name="connsiteY4" fmla="*/ 1009308 h 1009308"/>
              <a:gd name="connsiteX5" fmla="*/ 0 w 1009308"/>
              <a:gd name="connsiteY5" fmla="*/ 0 h 100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8" h="1009308">
                <a:moveTo>
                  <a:pt x="0" y="0"/>
                </a:moveTo>
                <a:lnTo>
                  <a:pt x="1009308" y="0"/>
                </a:lnTo>
                <a:lnTo>
                  <a:pt x="1008303" y="19893"/>
                </a:lnTo>
                <a:cubicBezTo>
                  <a:pt x="955376" y="541054"/>
                  <a:pt x="541054" y="955376"/>
                  <a:pt x="19893" y="1008303"/>
                </a:cubicBezTo>
                <a:lnTo>
                  <a:pt x="0" y="100930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A83A544-6DB7-1847-B201-8B14B787BF33}"/>
              </a:ext>
            </a:extLst>
          </p:cNvPr>
          <p:cNvSpPr/>
          <p:nvPr/>
        </p:nvSpPr>
        <p:spPr>
          <a:xfrm>
            <a:off x="1272847" y="2100213"/>
            <a:ext cx="774855" cy="774855"/>
          </a:xfrm>
          <a:custGeom>
            <a:avLst/>
            <a:gdLst>
              <a:gd name="connsiteX0" fmla="*/ 1009306 w 1009306"/>
              <a:gd name="connsiteY0" fmla="*/ 0 h 1009306"/>
              <a:gd name="connsiteX1" fmla="*/ 1009306 w 1009306"/>
              <a:gd name="connsiteY1" fmla="*/ 1009306 h 1009306"/>
              <a:gd name="connsiteX2" fmla="*/ 0 w 1009306"/>
              <a:gd name="connsiteY2" fmla="*/ 1009306 h 1009306"/>
              <a:gd name="connsiteX3" fmla="*/ 1004 w 1009306"/>
              <a:gd name="connsiteY3" fmla="*/ 989414 h 1009306"/>
              <a:gd name="connsiteX4" fmla="*/ 989414 w 1009306"/>
              <a:gd name="connsiteY4" fmla="*/ 1004 h 1009306"/>
              <a:gd name="connsiteX5" fmla="*/ 1009306 w 1009306"/>
              <a:gd name="connsiteY5" fmla="*/ 0 h 100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6" h="1009306">
                <a:moveTo>
                  <a:pt x="1009306" y="0"/>
                </a:moveTo>
                <a:lnTo>
                  <a:pt x="1009306" y="1009306"/>
                </a:lnTo>
                <a:lnTo>
                  <a:pt x="0" y="1009306"/>
                </a:lnTo>
                <a:lnTo>
                  <a:pt x="1004" y="989414"/>
                </a:lnTo>
                <a:cubicBezTo>
                  <a:pt x="53931" y="468254"/>
                  <a:pt x="468254" y="53931"/>
                  <a:pt x="989414" y="1004"/>
                </a:cubicBezTo>
                <a:lnTo>
                  <a:pt x="1009306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12B34-5055-6C46-ADB7-56AB7FE2A4F9}"/>
              </a:ext>
            </a:extLst>
          </p:cNvPr>
          <p:cNvSpPr txBox="1"/>
          <p:nvPr/>
        </p:nvSpPr>
        <p:spPr>
          <a:xfrm>
            <a:off x="1266738" y="3145872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EF325D2-614F-334B-9BA5-DA79B4920D58}"/>
              </a:ext>
            </a:extLst>
          </p:cNvPr>
          <p:cNvSpPr/>
          <p:nvPr/>
        </p:nvSpPr>
        <p:spPr>
          <a:xfrm>
            <a:off x="4572000" y="2100213"/>
            <a:ext cx="774857" cy="774855"/>
          </a:xfrm>
          <a:custGeom>
            <a:avLst/>
            <a:gdLst>
              <a:gd name="connsiteX0" fmla="*/ 0 w 1009308"/>
              <a:gd name="connsiteY0" fmla="*/ 0 h 1009306"/>
              <a:gd name="connsiteX1" fmla="*/ 19893 w 1009308"/>
              <a:gd name="connsiteY1" fmla="*/ 1004 h 1009306"/>
              <a:gd name="connsiteX2" fmla="*/ 1008303 w 1009308"/>
              <a:gd name="connsiteY2" fmla="*/ 989414 h 1009306"/>
              <a:gd name="connsiteX3" fmla="*/ 1009308 w 1009308"/>
              <a:gd name="connsiteY3" fmla="*/ 1009306 h 1009306"/>
              <a:gd name="connsiteX4" fmla="*/ 0 w 1009308"/>
              <a:gd name="connsiteY4" fmla="*/ 1009306 h 1009306"/>
              <a:gd name="connsiteX5" fmla="*/ 0 w 1009308"/>
              <a:gd name="connsiteY5" fmla="*/ 0 h 100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8" h="1009306">
                <a:moveTo>
                  <a:pt x="0" y="0"/>
                </a:moveTo>
                <a:lnTo>
                  <a:pt x="19893" y="1004"/>
                </a:lnTo>
                <a:cubicBezTo>
                  <a:pt x="541054" y="53931"/>
                  <a:pt x="955376" y="468254"/>
                  <a:pt x="1008303" y="989414"/>
                </a:cubicBezTo>
                <a:lnTo>
                  <a:pt x="1009308" y="1009306"/>
                </a:lnTo>
                <a:lnTo>
                  <a:pt x="0" y="1009306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CF194A-6CB8-954E-B633-7F8584A54292}"/>
              </a:ext>
            </a:extLst>
          </p:cNvPr>
          <p:cNvGrpSpPr/>
          <p:nvPr/>
        </p:nvGrpSpPr>
        <p:grpSpPr>
          <a:xfrm>
            <a:off x="3653848" y="2100213"/>
            <a:ext cx="1272031" cy="1304223"/>
            <a:chOff x="3653848" y="2100213"/>
            <a:chExt cx="1272031" cy="13042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D5A59A-D082-8D46-B881-205B3075D6C8}"/>
                </a:ext>
              </a:extLst>
            </p:cNvPr>
            <p:cNvSpPr txBox="1"/>
            <p:nvPr/>
          </p:nvSpPr>
          <p:spPr>
            <a:xfrm>
              <a:off x="4218121" y="3035104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2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9F94608-D09A-5248-8B15-950F42F3A924}"/>
                </a:ext>
              </a:extLst>
            </p:cNvPr>
            <p:cNvSpPr/>
            <p:nvPr/>
          </p:nvSpPr>
          <p:spPr>
            <a:xfrm>
              <a:off x="3653848" y="2100213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3DB0D4-953F-5248-A1BD-B5A940A6184C}"/>
              </a:ext>
            </a:extLst>
          </p:cNvPr>
          <p:cNvGrpSpPr/>
          <p:nvPr/>
        </p:nvGrpSpPr>
        <p:grpSpPr>
          <a:xfrm>
            <a:off x="920678" y="3982933"/>
            <a:ext cx="1693009" cy="2265425"/>
            <a:chOff x="920678" y="3982933"/>
            <a:chExt cx="1693009" cy="226542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00167E-E10A-0E49-8D7E-9ADD632CE13A}"/>
                </a:ext>
              </a:extLst>
            </p:cNvPr>
            <p:cNvSpPr txBox="1"/>
            <p:nvPr/>
          </p:nvSpPr>
          <p:spPr>
            <a:xfrm>
              <a:off x="1341654" y="5879026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3</a:t>
              </a: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8922CC2-8501-644B-BB23-8B303A9BE44C}"/>
                </a:ext>
              </a:extLst>
            </p:cNvPr>
            <p:cNvSpPr/>
            <p:nvPr/>
          </p:nvSpPr>
          <p:spPr>
            <a:xfrm>
              <a:off x="1838830" y="3982933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C9327E-C22F-2540-B81E-20F9154A4515}"/>
                </a:ext>
              </a:extLst>
            </p:cNvPr>
            <p:cNvSpPr/>
            <p:nvPr/>
          </p:nvSpPr>
          <p:spPr>
            <a:xfrm>
              <a:off x="920678" y="3982933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EAB8F152-FA79-5946-813A-6E02E98BF099}"/>
              </a:ext>
            </a:extLst>
          </p:cNvPr>
          <p:cNvSpPr/>
          <p:nvPr/>
        </p:nvSpPr>
        <p:spPr>
          <a:xfrm>
            <a:off x="920678" y="4901085"/>
            <a:ext cx="774855" cy="774857"/>
          </a:xfrm>
          <a:custGeom>
            <a:avLst/>
            <a:gdLst>
              <a:gd name="connsiteX0" fmla="*/ 0 w 1009306"/>
              <a:gd name="connsiteY0" fmla="*/ 0 h 1009308"/>
              <a:gd name="connsiteX1" fmla="*/ 1009306 w 1009306"/>
              <a:gd name="connsiteY1" fmla="*/ 0 h 1009308"/>
              <a:gd name="connsiteX2" fmla="*/ 1009306 w 1009306"/>
              <a:gd name="connsiteY2" fmla="*/ 1009308 h 1009308"/>
              <a:gd name="connsiteX3" fmla="*/ 989414 w 1009306"/>
              <a:gd name="connsiteY3" fmla="*/ 1008303 h 1009308"/>
              <a:gd name="connsiteX4" fmla="*/ 1004 w 1009306"/>
              <a:gd name="connsiteY4" fmla="*/ 19893 h 1009308"/>
              <a:gd name="connsiteX5" fmla="*/ 0 w 1009306"/>
              <a:gd name="connsiteY5" fmla="*/ 0 h 100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6" h="1009308">
                <a:moveTo>
                  <a:pt x="0" y="0"/>
                </a:moveTo>
                <a:lnTo>
                  <a:pt x="1009306" y="0"/>
                </a:lnTo>
                <a:lnTo>
                  <a:pt x="1009306" y="1009308"/>
                </a:lnTo>
                <a:lnTo>
                  <a:pt x="989414" y="1008303"/>
                </a:lnTo>
                <a:cubicBezTo>
                  <a:pt x="468254" y="955376"/>
                  <a:pt x="53931" y="541054"/>
                  <a:pt x="1004" y="1989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DE7EE-CBE9-9C41-9235-03B616666C18}"/>
              </a:ext>
            </a:extLst>
          </p:cNvPr>
          <p:cNvGrpSpPr/>
          <p:nvPr/>
        </p:nvGrpSpPr>
        <p:grpSpPr>
          <a:xfrm>
            <a:off x="3653848" y="4159235"/>
            <a:ext cx="1693009" cy="2089123"/>
            <a:chOff x="3653848" y="4159235"/>
            <a:chExt cx="1693009" cy="2089123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BC6DF80-280B-7140-A0AC-3C13DFC98F59}"/>
                </a:ext>
              </a:extLst>
            </p:cNvPr>
            <p:cNvSpPr/>
            <p:nvPr/>
          </p:nvSpPr>
          <p:spPr>
            <a:xfrm>
              <a:off x="4572000" y="4159235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6F4BDD3-45D5-C640-9507-FB9CE22F98EB}"/>
                </a:ext>
              </a:extLst>
            </p:cNvPr>
            <p:cNvSpPr/>
            <p:nvPr/>
          </p:nvSpPr>
          <p:spPr>
            <a:xfrm>
              <a:off x="3653848" y="4159235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6A7F6D7-D52C-2C49-B53B-AA2709607D72}"/>
                </a:ext>
              </a:extLst>
            </p:cNvPr>
            <p:cNvSpPr/>
            <p:nvPr/>
          </p:nvSpPr>
          <p:spPr>
            <a:xfrm>
              <a:off x="3653848" y="5077387"/>
              <a:ext cx="774855" cy="774857"/>
            </a:xfrm>
            <a:custGeom>
              <a:avLst/>
              <a:gdLst>
                <a:gd name="connsiteX0" fmla="*/ 0 w 1009306"/>
                <a:gd name="connsiteY0" fmla="*/ 0 h 1009308"/>
                <a:gd name="connsiteX1" fmla="*/ 1009306 w 1009306"/>
                <a:gd name="connsiteY1" fmla="*/ 0 h 1009308"/>
                <a:gd name="connsiteX2" fmla="*/ 1009306 w 1009306"/>
                <a:gd name="connsiteY2" fmla="*/ 1009308 h 1009308"/>
                <a:gd name="connsiteX3" fmla="*/ 989414 w 1009306"/>
                <a:gd name="connsiteY3" fmla="*/ 1008303 h 1009308"/>
                <a:gd name="connsiteX4" fmla="*/ 1004 w 1009306"/>
                <a:gd name="connsiteY4" fmla="*/ 19893 h 1009308"/>
                <a:gd name="connsiteX5" fmla="*/ 0 w 1009306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8">
                  <a:moveTo>
                    <a:pt x="0" y="0"/>
                  </a:moveTo>
                  <a:lnTo>
                    <a:pt x="1009306" y="0"/>
                  </a:lnTo>
                  <a:lnTo>
                    <a:pt x="1009306" y="1009308"/>
                  </a:lnTo>
                  <a:lnTo>
                    <a:pt x="989414" y="1008303"/>
                  </a:lnTo>
                  <a:cubicBezTo>
                    <a:pt x="468254" y="955376"/>
                    <a:pt x="53931" y="541054"/>
                    <a:pt x="1004" y="198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C6ADEC-F6EE-EE4D-9C11-543C1D870CEA}"/>
                </a:ext>
              </a:extLst>
            </p:cNvPr>
            <p:cNvSpPr txBox="1"/>
            <p:nvPr/>
          </p:nvSpPr>
          <p:spPr>
            <a:xfrm>
              <a:off x="4159398" y="5879026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0" grpId="0"/>
      <p:bldP spid="29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: “commits”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9A83A544-6DB7-1847-B201-8B14B787BF33}"/>
              </a:ext>
            </a:extLst>
          </p:cNvPr>
          <p:cNvSpPr/>
          <p:nvPr/>
        </p:nvSpPr>
        <p:spPr>
          <a:xfrm>
            <a:off x="542510" y="2040279"/>
            <a:ext cx="774855" cy="774855"/>
          </a:xfrm>
          <a:custGeom>
            <a:avLst/>
            <a:gdLst>
              <a:gd name="connsiteX0" fmla="*/ 1009306 w 1009306"/>
              <a:gd name="connsiteY0" fmla="*/ 0 h 1009306"/>
              <a:gd name="connsiteX1" fmla="*/ 1009306 w 1009306"/>
              <a:gd name="connsiteY1" fmla="*/ 1009306 h 1009306"/>
              <a:gd name="connsiteX2" fmla="*/ 0 w 1009306"/>
              <a:gd name="connsiteY2" fmla="*/ 1009306 h 1009306"/>
              <a:gd name="connsiteX3" fmla="*/ 1004 w 1009306"/>
              <a:gd name="connsiteY3" fmla="*/ 989414 h 1009306"/>
              <a:gd name="connsiteX4" fmla="*/ 989414 w 1009306"/>
              <a:gd name="connsiteY4" fmla="*/ 1004 h 1009306"/>
              <a:gd name="connsiteX5" fmla="*/ 1009306 w 1009306"/>
              <a:gd name="connsiteY5" fmla="*/ 0 h 100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6" h="1009306">
                <a:moveTo>
                  <a:pt x="1009306" y="0"/>
                </a:moveTo>
                <a:lnTo>
                  <a:pt x="1009306" y="1009306"/>
                </a:lnTo>
                <a:lnTo>
                  <a:pt x="0" y="1009306"/>
                </a:lnTo>
                <a:lnTo>
                  <a:pt x="1004" y="989414"/>
                </a:lnTo>
                <a:cubicBezTo>
                  <a:pt x="53931" y="468254"/>
                  <a:pt x="468254" y="53931"/>
                  <a:pt x="989414" y="1004"/>
                </a:cubicBezTo>
                <a:lnTo>
                  <a:pt x="1009306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800C97-1206-9C4B-BBEE-2FC1EB3BC429}"/>
              </a:ext>
            </a:extLst>
          </p:cNvPr>
          <p:cNvGrpSpPr/>
          <p:nvPr/>
        </p:nvGrpSpPr>
        <p:grpSpPr>
          <a:xfrm>
            <a:off x="2236925" y="2086495"/>
            <a:ext cx="1693009" cy="774855"/>
            <a:chOff x="2247684" y="3028743"/>
            <a:chExt cx="1693009" cy="77485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EF325D2-614F-334B-9BA5-DA79B4920D58}"/>
                </a:ext>
              </a:extLst>
            </p:cNvPr>
            <p:cNvSpPr/>
            <p:nvPr/>
          </p:nvSpPr>
          <p:spPr>
            <a:xfrm>
              <a:off x="3165836" y="3028743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9F94608-D09A-5248-8B15-950F42F3A924}"/>
                </a:ext>
              </a:extLst>
            </p:cNvPr>
            <p:cNvSpPr/>
            <p:nvPr/>
          </p:nvSpPr>
          <p:spPr>
            <a:xfrm>
              <a:off x="2247684" y="3028743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9892DC-509C-C145-AED0-9C0F60C769A6}"/>
              </a:ext>
            </a:extLst>
          </p:cNvPr>
          <p:cNvGrpSpPr/>
          <p:nvPr/>
        </p:nvGrpSpPr>
        <p:grpSpPr>
          <a:xfrm>
            <a:off x="4602909" y="2040280"/>
            <a:ext cx="1693009" cy="1693009"/>
            <a:chOff x="4858846" y="1987846"/>
            <a:chExt cx="1693009" cy="1693009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8922CC2-8501-644B-BB23-8B303A9BE44C}"/>
                </a:ext>
              </a:extLst>
            </p:cNvPr>
            <p:cNvSpPr/>
            <p:nvPr/>
          </p:nvSpPr>
          <p:spPr>
            <a:xfrm>
              <a:off x="5776998" y="1987846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C9327E-C22F-2540-B81E-20F9154A4515}"/>
                </a:ext>
              </a:extLst>
            </p:cNvPr>
            <p:cNvSpPr/>
            <p:nvPr/>
          </p:nvSpPr>
          <p:spPr>
            <a:xfrm>
              <a:off x="4858846" y="1987846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AB8F152-FA79-5946-813A-6E02E98BF099}"/>
                </a:ext>
              </a:extLst>
            </p:cNvPr>
            <p:cNvSpPr/>
            <p:nvPr/>
          </p:nvSpPr>
          <p:spPr>
            <a:xfrm>
              <a:off x="4858846" y="2905998"/>
              <a:ext cx="774855" cy="774857"/>
            </a:xfrm>
            <a:custGeom>
              <a:avLst/>
              <a:gdLst>
                <a:gd name="connsiteX0" fmla="*/ 0 w 1009306"/>
                <a:gd name="connsiteY0" fmla="*/ 0 h 1009308"/>
                <a:gd name="connsiteX1" fmla="*/ 1009306 w 1009306"/>
                <a:gd name="connsiteY1" fmla="*/ 0 h 1009308"/>
                <a:gd name="connsiteX2" fmla="*/ 1009306 w 1009306"/>
                <a:gd name="connsiteY2" fmla="*/ 1009308 h 1009308"/>
                <a:gd name="connsiteX3" fmla="*/ 989414 w 1009306"/>
                <a:gd name="connsiteY3" fmla="*/ 1008303 h 1009308"/>
                <a:gd name="connsiteX4" fmla="*/ 1004 w 1009306"/>
                <a:gd name="connsiteY4" fmla="*/ 19893 h 1009308"/>
                <a:gd name="connsiteX5" fmla="*/ 0 w 1009306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8">
                  <a:moveTo>
                    <a:pt x="0" y="0"/>
                  </a:moveTo>
                  <a:lnTo>
                    <a:pt x="1009306" y="0"/>
                  </a:lnTo>
                  <a:lnTo>
                    <a:pt x="1009306" y="1009308"/>
                  </a:lnTo>
                  <a:lnTo>
                    <a:pt x="989414" y="1008303"/>
                  </a:lnTo>
                  <a:cubicBezTo>
                    <a:pt x="468254" y="955376"/>
                    <a:pt x="53931" y="541054"/>
                    <a:pt x="1004" y="198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F52C1E-5ED3-AF48-BAB5-AE4FA0507265}"/>
              </a:ext>
            </a:extLst>
          </p:cNvPr>
          <p:cNvGrpSpPr/>
          <p:nvPr/>
        </p:nvGrpSpPr>
        <p:grpSpPr>
          <a:xfrm>
            <a:off x="7055651" y="2040280"/>
            <a:ext cx="1693009" cy="1693009"/>
            <a:chOff x="7354479" y="1989445"/>
            <a:chExt cx="1693009" cy="169300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B6B8DBA-50B5-C44E-A062-8C280B17732F}"/>
                </a:ext>
              </a:extLst>
            </p:cNvPr>
            <p:cNvSpPr/>
            <p:nvPr/>
          </p:nvSpPr>
          <p:spPr>
            <a:xfrm>
              <a:off x="8272631" y="2907597"/>
              <a:ext cx="774857" cy="774857"/>
            </a:xfrm>
            <a:custGeom>
              <a:avLst/>
              <a:gdLst>
                <a:gd name="connsiteX0" fmla="*/ 0 w 1009308"/>
                <a:gd name="connsiteY0" fmla="*/ 0 h 1009308"/>
                <a:gd name="connsiteX1" fmla="*/ 1009308 w 1009308"/>
                <a:gd name="connsiteY1" fmla="*/ 0 h 1009308"/>
                <a:gd name="connsiteX2" fmla="*/ 1008303 w 1009308"/>
                <a:gd name="connsiteY2" fmla="*/ 19893 h 1009308"/>
                <a:gd name="connsiteX3" fmla="*/ 19893 w 1009308"/>
                <a:gd name="connsiteY3" fmla="*/ 1008303 h 1009308"/>
                <a:gd name="connsiteX4" fmla="*/ 0 w 1009308"/>
                <a:gd name="connsiteY4" fmla="*/ 1009308 h 1009308"/>
                <a:gd name="connsiteX5" fmla="*/ 0 w 1009308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8">
                  <a:moveTo>
                    <a:pt x="0" y="0"/>
                  </a:moveTo>
                  <a:lnTo>
                    <a:pt x="1009308" y="0"/>
                  </a:lnTo>
                  <a:lnTo>
                    <a:pt x="1008303" y="19893"/>
                  </a:lnTo>
                  <a:cubicBezTo>
                    <a:pt x="955376" y="541054"/>
                    <a:pt x="541054" y="955376"/>
                    <a:pt x="19893" y="1008303"/>
                  </a:cubicBezTo>
                  <a:lnTo>
                    <a:pt x="0" y="1009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BC6DF80-280B-7140-A0AC-3C13DFC98F59}"/>
                </a:ext>
              </a:extLst>
            </p:cNvPr>
            <p:cNvSpPr/>
            <p:nvPr/>
          </p:nvSpPr>
          <p:spPr>
            <a:xfrm>
              <a:off x="8272631" y="1989445"/>
              <a:ext cx="774857" cy="774855"/>
            </a:xfrm>
            <a:custGeom>
              <a:avLst/>
              <a:gdLst>
                <a:gd name="connsiteX0" fmla="*/ 0 w 1009308"/>
                <a:gd name="connsiteY0" fmla="*/ 0 h 1009306"/>
                <a:gd name="connsiteX1" fmla="*/ 19893 w 1009308"/>
                <a:gd name="connsiteY1" fmla="*/ 1004 h 1009306"/>
                <a:gd name="connsiteX2" fmla="*/ 1008303 w 1009308"/>
                <a:gd name="connsiteY2" fmla="*/ 989414 h 1009306"/>
                <a:gd name="connsiteX3" fmla="*/ 1009308 w 1009308"/>
                <a:gd name="connsiteY3" fmla="*/ 1009306 h 1009306"/>
                <a:gd name="connsiteX4" fmla="*/ 0 w 1009308"/>
                <a:gd name="connsiteY4" fmla="*/ 1009306 h 1009306"/>
                <a:gd name="connsiteX5" fmla="*/ 0 w 1009308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6">
                  <a:moveTo>
                    <a:pt x="0" y="0"/>
                  </a:moveTo>
                  <a:lnTo>
                    <a:pt x="19893" y="1004"/>
                  </a:lnTo>
                  <a:cubicBezTo>
                    <a:pt x="541054" y="53931"/>
                    <a:pt x="955376" y="468254"/>
                    <a:pt x="1008303" y="989414"/>
                  </a:cubicBezTo>
                  <a:lnTo>
                    <a:pt x="1009308" y="1009306"/>
                  </a:lnTo>
                  <a:lnTo>
                    <a:pt x="0" y="1009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6F4BDD3-45D5-C640-9507-FB9CE22F98EB}"/>
                </a:ext>
              </a:extLst>
            </p:cNvPr>
            <p:cNvSpPr/>
            <p:nvPr/>
          </p:nvSpPr>
          <p:spPr>
            <a:xfrm>
              <a:off x="7354479" y="1989445"/>
              <a:ext cx="774855" cy="774855"/>
            </a:xfrm>
            <a:custGeom>
              <a:avLst/>
              <a:gdLst>
                <a:gd name="connsiteX0" fmla="*/ 1009306 w 1009306"/>
                <a:gd name="connsiteY0" fmla="*/ 0 h 1009306"/>
                <a:gd name="connsiteX1" fmla="*/ 1009306 w 1009306"/>
                <a:gd name="connsiteY1" fmla="*/ 1009306 h 1009306"/>
                <a:gd name="connsiteX2" fmla="*/ 0 w 1009306"/>
                <a:gd name="connsiteY2" fmla="*/ 1009306 h 1009306"/>
                <a:gd name="connsiteX3" fmla="*/ 1004 w 1009306"/>
                <a:gd name="connsiteY3" fmla="*/ 989414 h 1009306"/>
                <a:gd name="connsiteX4" fmla="*/ 989414 w 1009306"/>
                <a:gd name="connsiteY4" fmla="*/ 1004 h 1009306"/>
                <a:gd name="connsiteX5" fmla="*/ 1009306 w 1009306"/>
                <a:gd name="connsiteY5" fmla="*/ 0 h 100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6">
                  <a:moveTo>
                    <a:pt x="1009306" y="0"/>
                  </a:moveTo>
                  <a:lnTo>
                    <a:pt x="1009306" y="1009306"/>
                  </a:lnTo>
                  <a:lnTo>
                    <a:pt x="0" y="1009306"/>
                  </a:lnTo>
                  <a:lnTo>
                    <a:pt x="1004" y="989414"/>
                  </a:lnTo>
                  <a:cubicBezTo>
                    <a:pt x="53931" y="468254"/>
                    <a:pt x="468254" y="53931"/>
                    <a:pt x="989414" y="1004"/>
                  </a:cubicBezTo>
                  <a:lnTo>
                    <a:pt x="1009306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6A7F6D7-D52C-2C49-B53B-AA2709607D72}"/>
                </a:ext>
              </a:extLst>
            </p:cNvPr>
            <p:cNvSpPr/>
            <p:nvPr/>
          </p:nvSpPr>
          <p:spPr>
            <a:xfrm>
              <a:off x="7354479" y="2907597"/>
              <a:ext cx="774855" cy="774857"/>
            </a:xfrm>
            <a:custGeom>
              <a:avLst/>
              <a:gdLst>
                <a:gd name="connsiteX0" fmla="*/ 0 w 1009306"/>
                <a:gd name="connsiteY0" fmla="*/ 0 h 1009308"/>
                <a:gd name="connsiteX1" fmla="*/ 1009306 w 1009306"/>
                <a:gd name="connsiteY1" fmla="*/ 0 h 1009308"/>
                <a:gd name="connsiteX2" fmla="*/ 1009306 w 1009306"/>
                <a:gd name="connsiteY2" fmla="*/ 1009308 h 1009308"/>
                <a:gd name="connsiteX3" fmla="*/ 989414 w 1009306"/>
                <a:gd name="connsiteY3" fmla="*/ 1008303 h 1009308"/>
                <a:gd name="connsiteX4" fmla="*/ 1004 w 1009306"/>
                <a:gd name="connsiteY4" fmla="*/ 19893 h 1009308"/>
                <a:gd name="connsiteX5" fmla="*/ 0 w 1009306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8">
                  <a:moveTo>
                    <a:pt x="0" y="0"/>
                  </a:moveTo>
                  <a:lnTo>
                    <a:pt x="1009306" y="0"/>
                  </a:lnTo>
                  <a:lnTo>
                    <a:pt x="1009306" y="1009308"/>
                  </a:lnTo>
                  <a:lnTo>
                    <a:pt x="989414" y="1008303"/>
                  </a:lnTo>
                  <a:cubicBezTo>
                    <a:pt x="468254" y="955376"/>
                    <a:pt x="53931" y="541054"/>
                    <a:pt x="1004" y="198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382259-44E4-BB4F-A202-5B343BB32178}"/>
              </a:ext>
            </a:extLst>
          </p:cNvPr>
          <p:cNvGrpSpPr/>
          <p:nvPr/>
        </p:nvGrpSpPr>
        <p:grpSpPr>
          <a:xfrm>
            <a:off x="627113" y="1548978"/>
            <a:ext cx="7557272" cy="372350"/>
            <a:chOff x="368931" y="1820872"/>
            <a:chExt cx="7557272" cy="3723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12B34-5055-6C46-ADB7-56AB7FE2A4F9}"/>
                </a:ext>
              </a:extLst>
            </p:cNvPr>
            <p:cNvSpPr txBox="1"/>
            <p:nvPr/>
          </p:nvSpPr>
          <p:spPr>
            <a:xfrm>
              <a:off x="368931" y="1820872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D5A59A-D082-8D46-B881-205B3075D6C8}"/>
                </a:ext>
              </a:extLst>
            </p:cNvPr>
            <p:cNvSpPr txBox="1"/>
            <p:nvPr/>
          </p:nvSpPr>
          <p:spPr>
            <a:xfrm>
              <a:off x="2469837" y="1820872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00167E-E10A-0E49-8D7E-9ADD632CE13A}"/>
                </a:ext>
              </a:extLst>
            </p:cNvPr>
            <p:cNvSpPr txBox="1"/>
            <p:nvPr/>
          </p:nvSpPr>
          <p:spPr>
            <a:xfrm>
              <a:off x="4844141" y="1823890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C6ADEC-F6EE-EE4D-9C11-543C1D870CEA}"/>
                </a:ext>
              </a:extLst>
            </p:cNvPr>
            <p:cNvSpPr txBox="1"/>
            <p:nvPr/>
          </p:nvSpPr>
          <p:spPr>
            <a:xfrm>
              <a:off x="7218445" y="1820872"/>
              <a:ext cx="707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Day 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19126-8E6E-3845-A851-89260A529867}"/>
              </a:ext>
            </a:extLst>
          </p:cNvPr>
          <p:cNvGrpSpPr/>
          <p:nvPr/>
        </p:nvGrpSpPr>
        <p:grpSpPr>
          <a:xfrm>
            <a:off x="545206" y="1547469"/>
            <a:ext cx="7960716" cy="372350"/>
            <a:chOff x="671756" y="5037129"/>
            <a:chExt cx="7960716" cy="3723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1A7A0A-F7CB-C548-869F-AE2B08C1BF9B}"/>
                </a:ext>
              </a:extLst>
            </p:cNvPr>
            <p:cNvSpPr txBox="1"/>
            <p:nvPr/>
          </p:nvSpPr>
          <p:spPr>
            <a:xfrm>
              <a:off x="671756" y="5037129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Commit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71A275-94B1-E748-AA35-65DC09C841C2}"/>
                </a:ext>
              </a:extLst>
            </p:cNvPr>
            <p:cNvSpPr txBox="1"/>
            <p:nvPr/>
          </p:nvSpPr>
          <p:spPr>
            <a:xfrm>
              <a:off x="2772662" y="5037129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Commit 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A9E9D1-B1A0-A541-B3C1-A2674D5D604A}"/>
                </a:ext>
              </a:extLst>
            </p:cNvPr>
            <p:cNvSpPr txBox="1"/>
            <p:nvPr/>
          </p:nvSpPr>
          <p:spPr>
            <a:xfrm>
              <a:off x="5146966" y="5040147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Commit 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133C1A-A654-6F4D-9C32-D029857BA3F6}"/>
                </a:ext>
              </a:extLst>
            </p:cNvPr>
            <p:cNvSpPr txBox="1"/>
            <p:nvPr/>
          </p:nvSpPr>
          <p:spPr>
            <a:xfrm>
              <a:off x="7521270" y="5037129"/>
              <a:ext cx="111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Commit 4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C12CE0D-B918-4143-BE42-99F1000A5543}"/>
              </a:ext>
            </a:extLst>
          </p:cNvPr>
          <p:cNvSpPr txBox="1"/>
          <p:nvPr/>
        </p:nvSpPr>
        <p:spPr>
          <a:xfrm>
            <a:off x="686221" y="5306004"/>
            <a:ext cx="435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 between </a:t>
            </a:r>
            <a:r>
              <a:rPr lang="en-US" sz="2000" dirty="0">
                <a:solidFill>
                  <a:srgbClr val="FF9300"/>
                </a:solidFill>
              </a:rPr>
              <a:t>commit 1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9300"/>
                </a:solidFill>
              </a:rPr>
              <a:t>commit 2</a:t>
            </a:r>
            <a:r>
              <a:rPr lang="en-US" sz="2000" dirty="0"/>
              <a:t>: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69035013-5AA4-CF49-B1AE-9002EF6197EF}"/>
              </a:ext>
            </a:extLst>
          </p:cNvPr>
          <p:cNvSpPr/>
          <p:nvPr/>
        </p:nvSpPr>
        <p:spPr>
          <a:xfrm>
            <a:off x="5566365" y="5118631"/>
            <a:ext cx="774857" cy="774855"/>
          </a:xfrm>
          <a:custGeom>
            <a:avLst/>
            <a:gdLst>
              <a:gd name="connsiteX0" fmla="*/ 0 w 1009308"/>
              <a:gd name="connsiteY0" fmla="*/ 0 h 1009306"/>
              <a:gd name="connsiteX1" fmla="*/ 19893 w 1009308"/>
              <a:gd name="connsiteY1" fmla="*/ 1004 h 1009306"/>
              <a:gd name="connsiteX2" fmla="*/ 1008303 w 1009308"/>
              <a:gd name="connsiteY2" fmla="*/ 989414 h 1009306"/>
              <a:gd name="connsiteX3" fmla="*/ 1009308 w 1009308"/>
              <a:gd name="connsiteY3" fmla="*/ 1009306 h 1009306"/>
              <a:gd name="connsiteX4" fmla="*/ 0 w 1009308"/>
              <a:gd name="connsiteY4" fmla="*/ 1009306 h 1009306"/>
              <a:gd name="connsiteX5" fmla="*/ 0 w 1009308"/>
              <a:gd name="connsiteY5" fmla="*/ 0 h 100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308" h="1009306">
                <a:moveTo>
                  <a:pt x="0" y="0"/>
                </a:moveTo>
                <a:lnTo>
                  <a:pt x="19893" y="1004"/>
                </a:lnTo>
                <a:cubicBezTo>
                  <a:pt x="541054" y="53931"/>
                  <a:pt x="955376" y="468254"/>
                  <a:pt x="1008303" y="989414"/>
                </a:cubicBezTo>
                <a:lnTo>
                  <a:pt x="1009308" y="1009306"/>
                </a:lnTo>
                <a:lnTo>
                  <a:pt x="0" y="1009306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44362E-C3A6-3C4C-AAF5-6A30C38B692F}"/>
              </a:ext>
            </a:extLst>
          </p:cNvPr>
          <p:cNvSpPr txBox="1"/>
          <p:nvPr/>
        </p:nvSpPr>
        <p:spPr>
          <a:xfrm>
            <a:off x="686221" y="5306003"/>
            <a:ext cx="435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Differ between </a:t>
            </a:r>
            <a:r>
              <a:rPr lang="en-US" sz="2000" dirty="0">
                <a:solidFill>
                  <a:srgbClr val="FF9300"/>
                </a:solidFill>
              </a:rPr>
              <a:t>commit 2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9300"/>
                </a:solidFill>
              </a:rPr>
              <a:t>commit 4</a:t>
            </a:r>
            <a:r>
              <a:rPr lang="en-US" sz="2000" dirty="0"/>
              <a:t>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F880AA-52BE-FA4E-9FE0-31A39AE90DAD}"/>
              </a:ext>
            </a:extLst>
          </p:cNvPr>
          <p:cNvGrpSpPr/>
          <p:nvPr/>
        </p:nvGrpSpPr>
        <p:grpSpPr>
          <a:xfrm>
            <a:off x="5325888" y="5118629"/>
            <a:ext cx="1693009" cy="774857"/>
            <a:chOff x="4799823" y="6035150"/>
            <a:chExt cx="1693009" cy="774857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A358C45-2A39-2B4B-B12F-C0F06CC9B212}"/>
                </a:ext>
              </a:extLst>
            </p:cNvPr>
            <p:cNvSpPr/>
            <p:nvPr/>
          </p:nvSpPr>
          <p:spPr>
            <a:xfrm>
              <a:off x="5717975" y="6035150"/>
              <a:ext cx="774857" cy="774857"/>
            </a:xfrm>
            <a:custGeom>
              <a:avLst/>
              <a:gdLst>
                <a:gd name="connsiteX0" fmla="*/ 0 w 1009308"/>
                <a:gd name="connsiteY0" fmla="*/ 0 h 1009308"/>
                <a:gd name="connsiteX1" fmla="*/ 1009308 w 1009308"/>
                <a:gd name="connsiteY1" fmla="*/ 0 h 1009308"/>
                <a:gd name="connsiteX2" fmla="*/ 1008303 w 1009308"/>
                <a:gd name="connsiteY2" fmla="*/ 19893 h 1009308"/>
                <a:gd name="connsiteX3" fmla="*/ 19893 w 1009308"/>
                <a:gd name="connsiteY3" fmla="*/ 1008303 h 1009308"/>
                <a:gd name="connsiteX4" fmla="*/ 0 w 1009308"/>
                <a:gd name="connsiteY4" fmla="*/ 1009308 h 1009308"/>
                <a:gd name="connsiteX5" fmla="*/ 0 w 1009308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8" h="1009308">
                  <a:moveTo>
                    <a:pt x="0" y="0"/>
                  </a:moveTo>
                  <a:lnTo>
                    <a:pt x="1009308" y="0"/>
                  </a:lnTo>
                  <a:lnTo>
                    <a:pt x="1008303" y="19893"/>
                  </a:lnTo>
                  <a:cubicBezTo>
                    <a:pt x="955376" y="541054"/>
                    <a:pt x="541054" y="955376"/>
                    <a:pt x="19893" y="1008303"/>
                  </a:cubicBezTo>
                  <a:lnTo>
                    <a:pt x="0" y="1009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585D248-53EC-0E45-B90B-4CF40E056962}"/>
                </a:ext>
              </a:extLst>
            </p:cNvPr>
            <p:cNvSpPr/>
            <p:nvPr/>
          </p:nvSpPr>
          <p:spPr>
            <a:xfrm>
              <a:off x="4799823" y="6035150"/>
              <a:ext cx="774855" cy="774857"/>
            </a:xfrm>
            <a:custGeom>
              <a:avLst/>
              <a:gdLst>
                <a:gd name="connsiteX0" fmla="*/ 0 w 1009306"/>
                <a:gd name="connsiteY0" fmla="*/ 0 h 1009308"/>
                <a:gd name="connsiteX1" fmla="*/ 1009306 w 1009306"/>
                <a:gd name="connsiteY1" fmla="*/ 0 h 1009308"/>
                <a:gd name="connsiteX2" fmla="*/ 1009306 w 1009306"/>
                <a:gd name="connsiteY2" fmla="*/ 1009308 h 1009308"/>
                <a:gd name="connsiteX3" fmla="*/ 989414 w 1009306"/>
                <a:gd name="connsiteY3" fmla="*/ 1008303 h 1009308"/>
                <a:gd name="connsiteX4" fmla="*/ 1004 w 1009306"/>
                <a:gd name="connsiteY4" fmla="*/ 19893 h 1009308"/>
                <a:gd name="connsiteX5" fmla="*/ 0 w 1009306"/>
                <a:gd name="connsiteY5" fmla="*/ 0 h 100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9306" h="1009308">
                  <a:moveTo>
                    <a:pt x="0" y="0"/>
                  </a:moveTo>
                  <a:lnTo>
                    <a:pt x="1009306" y="0"/>
                  </a:lnTo>
                  <a:lnTo>
                    <a:pt x="1009306" y="1009308"/>
                  </a:lnTo>
                  <a:lnTo>
                    <a:pt x="989414" y="1008303"/>
                  </a:lnTo>
                  <a:cubicBezTo>
                    <a:pt x="468254" y="955376"/>
                    <a:pt x="53931" y="541054"/>
                    <a:pt x="1004" y="198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827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41" grpId="0" animBg="1"/>
      <p:bldP spid="41" grpId="1" animBg="1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25BCB25-1832-5C49-8117-C41840AF0CB0}"/>
              </a:ext>
            </a:extLst>
          </p:cNvPr>
          <p:cNvSpPr/>
          <p:nvPr/>
        </p:nvSpPr>
        <p:spPr>
          <a:xfrm>
            <a:off x="2171193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F0015-8441-F64E-AC5F-9BFE05EEB9D3}"/>
              </a:ext>
            </a:extLst>
          </p:cNvPr>
          <p:cNvSpPr txBox="1"/>
          <p:nvPr/>
        </p:nvSpPr>
        <p:spPr>
          <a:xfrm>
            <a:off x="560875" y="3437971"/>
            <a:ext cx="155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branch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803039-970C-344A-920F-C3A642F8F4D0}"/>
              </a:ext>
            </a:extLst>
          </p:cNvPr>
          <p:cNvSpPr/>
          <p:nvPr/>
        </p:nvSpPr>
        <p:spPr>
          <a:xfrm>
            <a:off x="3270266" y="3310666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671C12-407D-DF45-8DEA-87C4F0E4CB79}"/>
              </a:ext>
            </a:extLst>
          </p:cNvPr>
          <p:cNvCxnSpPr>
            <a:cxnSpLocks/>
            <a:stCxn id="2" idx="6"/>
            <a:endCxn id="36" idx="2"/>
          </p:cNvCxnSpPr>
          <p:nvPr/>
        </p:nvCxnSpPr>
        <p:spPr>
          <a:xfrm>
            <a:off x="2795136" y="3622638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EA92446E-D1A3-A04C-8AD3-FBB6AF830512}"/>
              </a:ext>
            </a:extLst>
          </p:cNvPr>
          <p:cNvSpPr/>
          <p:nvPr/>
        </p:nvSpPr>
        <p:spPr>
          <a:xfrm>
            <a:off x="4369339" y="3352792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9CB3D2-39A9-4F4C-B072-07A5E1267DB5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94209" y="3664764"/>
            <a:ext cx="475130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991803-450A-5A4B-B4F8-E88598852F53}"/>
              </a:ext>
            </a:extLst>
          </p:cNvPr>
          <p:cNvSpPr txBox="1"/>
          <p:nvPr/>
        </p:nvSpPr>
        <p:spPr>
          <a:xfrm>
            <a:off x="2112710" y="30490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8080-32A6-B542-AF85-6F6AB2AA5FD4}"/>
              </a:ext>
            </a:extLst>
          </p:cNvPr>
          <p:cNvSpPr txBox="1"/>
          <p:nvPr/>
        </p:nvSpPr>
        <p:spPr>
          <a:xfrm>
            <a:off x="3211783" y="3049056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9CCB2E-A7A6-1046-87F3-81729EB1E3A7}"/>
              </a:ext>
            </a:extLst>
          </p:cNvPr>
          <p:cNvSpPr txBox="1"/>
          <p:nvPr/>
        </p:nvSpPr>
        <p:spPr>
          <a:xfrm>
            <a:off x="4318871" y="305227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9F6B4C2-0BC6-A34A-8932-7C640842437B}"/>
              </a:ext>
            </a:extLst>
          </p:cNvPr>
          <p:cNvCxnSpPr>
            <a:cxnSpLocks/>
            <a:stCxn id="38" idx="4"/>
            <a:endCxn id="49" idx="0"/>
          </p:cNvCxnSpPr>
          <p:nvPr/>
        </p:nvCxnSpPr>
        <p:spPr>
          <a:xfrm flipH="1">
            <a:off x="4681310" y="3976735"/>
            <a:ext cx="1" cy="5762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015F45D-1A54-FD45-A2E7-4D81EDE05AAB}"/>
              </a:ext>
            </a:extLst>
          </p:cNvPr>
          <p:cNvSpPr/>
          <p:nvPr/>
        </p:nvSpPr>
        <p:spPr>
          <a:xfrm>
            <a:off x="4369338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246149-5A28-544F-AA1D-E85E02AE9D77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>
            <a:off x="4993281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429919D-1DEB-6140-BB44-DC203120FFC3}"/>
              </a:ext>
            </a:extLst>
          </p:cNvPr>
          <p:cNvSpPr/>
          <p:nvPr/>
        </p:nvSpPr>
        <p:spPr>
          <a:xfrm>
            <a:off x="5403865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584086-54DF-DE43-AE00-CD04CE671F4C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6027808" y="4864960"/>
            <a:ext cx="41058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892BDA0-C01D-5340-A744-BCFF57C0DEAB}"/>
              </a:ext>
            </a:extLst>
          </p:cNvPr>
          <p:cNvSpPr/>
          <p:nvPr/>
        </p:nvSpPr>
        <p:spPr>
          <a:xfrm>
            <a:off x="6438392" y="4552988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61B0D26-F6E2-F64E-9DFD-54616C58E47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993281" y="3663859"/>
            <a:ext cx="909682" cy="90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9B4E426-6D9C-5840-8F9B-35E35C685B4A}"/>
              </a:ext>
            </a:extLst>
          </p:cNvPr>
          <p:cNvSpPr/>
          <p:nvPr/>
        </p:nvSpPr>
        <p:spPr>
          <a:xfrm>
            <a:off x="7256784" y="3352791"/>
            <a:ext cx="623943" cy="623943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BB0943-E717-4448-9AD8-4EEF0C403F2D}"/>
              </a:ext>
            </a:extLst>
          </p:cNvPr>
          <p:cNvCxnSpPr>
            <a:cxnSpLocks/>
            <a:stCxn id="54" idx="7"/>
            <a:endCxn id="57" idx="3"/>
          </p:cNvCxnSpPr>
          <p:nvPr/>
        </p:nvCxnSpPr>
        <p:spPr>
          <a:xfrm flipV="1">
            <a:off x="6970961" y="3885360"/>
            <a:ext cx="377197" cy="75900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96F8BC-9728-7D41-9B14-5A203BA5AE58}"/>
              </a:ext>
            </a:extLst>
          </p:cNvPr>
          <p:cNvSpPr txBox="1"/>
          <p:nvPr/>
        </p:nvSpPr>
        <p:spPr>
          <a:xfrm>
            <a:off x="2612211" y="4680293"/>
            <a:ext cx="16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branch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C368C2-AC4E-9644-B490-C86B9C0AA6FC}"/>
              </a:ext>
            </a:extLst>
          </p:cNvPr>
          <p:cNvSpPr txBox="1"/>
          <p:nvPr/>
        </p:nvSpPr>
        <p:spPr>
          <a:xfrm>
            <a:off x="535339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B87953-519D-6940-ACA3-B73973B37EF9}"/>
              </a:ext>
            </a:extLst>
          </p:cNvPr>
          <p:cNvSpPr txBox="1"/>
          <p:nvPr/>
        </p:nvSpPr>
        <p:spPr>
          <a:xfrm>
            <a:off x="6337457" y="5234987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40AA42-BA15-A342-8AE6-26C1EFD8EDA3}"/>
              </a:ext>
            </a:extLst>
          </p:cNvPr>
          <p:cNvSpPr txBox="1"/>
          <p:nvPr/>
        </p:nvSpPr>
        <p:spPr>
          <a:xfrm>
            <a:off x="5774520" y="305675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Commit 6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C0D68-3B6C-1247-87AC-59B39F50ED71}"/>
              </a:ext>
            </a:extLst>
          </p:cNvPr>
          <p:cNvSpPr/>
          <p:nvPr/>
        </p:nvSpPr>
        <p:spPr>
          <a:xfrm>
            <a:off x="5902963" y="3351887"/>
            <a:ext cx="623943" cy="623943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8D5293-387F-F943-92E0-E34F5BD7DCE8}"/>
              </a:ext>
            </a:extLst>
          </p:cNvPr>
          <p:cNvCxnSpPr>
            <a:cxnSpLocks/>
            <a:stCxn id="66" idx="6"/>
            <a:endCxn id="57" idx="2"/>
          </p:cNvCxnSpPr>
          <p:nvPr/>
        </p:nvCxnSpPr>
        <p:spPr>
          <a:xfrm>
            <a:off x="6526906" y="3663859"/>
            <a:ext cx="729878" cy="90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B3EEAA9-8EAF-7E42-BDE6-F4D72C9708C1}"/>
              </a:ext>
            </a:extLst>
          </p:cNvPr>
          <p:cNvSpPr txBox="1"/>
          <p:nvPr/>
        </p:nvSpPr>
        <p:spPr>
          <a:xfrm>
            <a:off x="7206316" y="305675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50000"/>
                  </a:schemeClr>
                </a:solidFill>
              </a:rPr>
              <a:t>Merge, Commit 7</a:t>
            </a:r>
          </a:p>
        </p:txBody>
      </p:sp>
    </p:spTree>
    <p:extLst>
      <p:ext uri="{BB962C8B-B14F-4D97-AF65-F5344CB8AC3E}">
        <p14:creationId xmlns:p14="http://schemas.microsoft.com/office/powerpoint/2010/main" val="348767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1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6" grpId="0" animBg="1"/>
      <p:bldP spid="38" grpId="0" animBg="1"/>
      <p:bldP spid="19" grpId="0"/>
      <p:bldP spid="46" grpId="0"/>
      <p:bldP spid="47" grpId="0"/>
      <p:bldP spid="49" grpId="0" animBg="1"/>
      <p:bldP spid="51" grpId="0" animBg="1"/>
      <p:bldP spid="54" grpId="0" animBg="1"/>
      <p:bldP spid="57" grpId="0" animBg="1"/>
      <p:bldP spid="62" grpId="0"/>
      <p:bldP spid="63" grpId="0"/>
      <p:bldP spid="64" grpId="0"/>
      <p:bldP spid="65" grpId="0"/>
      <p:bldP spid="66" grpId="0" animBg="1"/>
      <p:bldP spid="7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 Branch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6750364" y="187551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2493A9-3BD4-8A4B-BC21-8674A2094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68"/>
          <a:stretch/>
        </p:blipFill>
        <p:spPr>
          <a:xfrm rot="16200000">
            <a:off x="-12075" y="2091446"/>
            <a:ext cx="4989284" cy="4178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0C2C9-A449-2E44-815E-22FDFF0B5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614" y="5764168"/>
            <a:ext cx="3248808" cy="10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44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Control:</a:t>
            </a:r>
          </a:p>
        </p:txBody>
      </p:sp>
      <p:pic>
        <p:nvPicPr>
          <p:cNvPr id="5128" name="Picture 8" descr="Git Installation Along With It's Commands. | by Balson Gorai | Beginner's  Guide to Mobile Web Development | Medium">
            <a:extLst>
              <a:ext uri="{FF2B5EF4-FFF2-40B4-BE49-F238E27FC236}">
                <a16:creationId xmlns:a16="http://schemas.microsoft.com/office/drawing/2014/main" id="{69DEBF5B-AB4E-2A41-9BD6-96743335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9" r="24516"/>
          <a:stretch/>
        </p:blipFill>
        <p:spPr bwMode="auto">
          <a:xfrm>
            <a:off x="3318675" y="578224"/>
            <a:ext cx="1870723" cy="10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MO (@DEMO) | Twitter">
            <a:extLst>
              <a:ext uri="{FF2B5EF4-FFF2-40B4-BE49-F238E27FC236}">
                <a16:creationId xmlns:a16="http://schemas.microsoft.com/office/drawing/2014/main" id="{26DEFDE2-5688-EC4D-83D1-DCD9CE33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05" y="2310203"/>
            <a:ext cx="3711389" cy="37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830279-9945-BA45-AEBE-E43458807ABC}"/>
              </a:ext>
            </a:extLst>
          </p:cNvPr>
          <p:cNvSpPr/>
          <p:nvPr/>
        </p:nvSpPr>
        <p:spPr>
          <a:xfrm>
            <a:off x="158194" y="6308388"/>
            <a:ext cx="422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Also watch </a:t>
            </a:r>
            <a:r>
              <a:rPr lang="en-US" dirty="0">
                <a:hlinkClick r:id="rId4"/>
              </a:rPr>
              <a:t>https://youtu.be/mf2-MOl0VXY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5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4F04A-6000-2444-83B3-DCD47893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44823-1302-724B-9266-C3F0F479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3" y="1866120"/>
            <a:ext cx="8261873" cy="4101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524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4" y="1434768"/>
            <a:ext cx="8928846" cy="524090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Write code to find the max number in an integer array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Return the index of the max number</a:t>
            </a:r>
          </a:p>
          <a:p>
            <a:endParaRPr lang="en-US" dirty="0"/>
          </a:p>
          <a:p>
            <a:r>
              <a:rPr lang="en-US" dirty="0"/>
              <a:t>Convince yourself </a:t>
            </a:r>
            <a:r>
              <a:rPr lang="en-US" sz="1400" dirty="0"/>
              <a:t>(and me)</a:t>
            </a:r>
            <a:r>
              <a:rPr lang="en-US" dirty="0"/>
              <a:t> with tests that your code works correctly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2DAD56-D717-244E-9C1F-0E03481B877E}"/>
              </a:ext>
            </a:extLst>
          </p:cNvPr>
          <p:cNvGrpSpPr/>
          <p:nvPr/>
        </p:nvGrpSpPr>
        <p:grpSpPr>
          <a:xfrm>
            <a:off x="2345039" y="2722504"/>
            <a:ext cx="4141687" cy="1101136"/>
            <a:chOff x="2133601" y="2810291"/>
            <a:chExt cx="4141687" cy="11011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C7E17D-BE33-9748-A668-3BC70FFEA178}"/>
                </a:ext>
              </a:extLst>
            </p:cNvPr>
            <p:cNvSpPr/>
            <p:nvPr/>
          </p:nvSpPr>
          <p:spPr>
            <a:xfrm>
              <a:off x="213360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A63C9D-6484-3F44-BB28-88D95E835353}"/>
                </a:ext>
              </a:extLst>
            </p:cNvPr>
            <p:cNvSpPr/>
            <p:nvPr/>
          </p:nvSpPr>
          <p:spPr>
            <a:xfrm>
              <a:off x="272527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CF94A-C795-4E43-A247-B4FC19A47B4F}"/>
                </a:ext>
              </a:extLst>
            </p:cNvPr>
            <p:cNvSpPr/>
            <p:nvPr/>
          </p:nvSpPr>
          <p:spPr>
            <a:xfrm>
              <a:off x="331694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F52D42-49D9-A046-9973-9E27FE5D1A36}"/>
                </a:ext>
              </a:extLst>
            </p:cNvPr>
            <p:cNvSpPr/>
            <p:nvPr/>
          </p:nvSpPr>
          <p:spPr>
            <a:xfrm>
              <a:off x="390861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5CAF8E-6E5E-7F4D-8DD3-ABF41F9928CF}"/>
                </a:ext>
              </a:extLst>
            </p:cNvPr>
            <p:cNvSpPr/>
            <p:nvPr/>
          </p:nvSpPr>
          <p:spPr>
            <a:xfrm>
              <a:off x="450028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42BEC9-7DDB-2D46-BC85-638A04AB65C7}"/>
                </a:ext>
              </a:extLst>
            </p:cNvPr>
            <p:cNvSpPr/>
            <p:nvPr/>
          </p:nvSpPr>
          <p:spPr>
            <a:xfrm>
              <a:off x="509195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A7C031-86EF-054C-8A11-89FA9D09A0A1}"/>
                </a:ext>
              </a:extLst>
            </p:cNvPr>
            <p:cNvSpPr/>
            <p:nvPr/>
          </p:nvSpPr>
          <p:spPr>
            <a:xfrm>
              <a:off x="5683618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7861BD-5857-2F4C-A116-2D68CF30B39F}"/>
                </a:ext>
              </a:extLst>
            </p:cNvPr>
            <p:cNvSpPr txBox="1"/>
            <p:nvPr/>
          </p:nvSpPr>
          <p:spPr>
            <a:xfrm>
              <a:off x="2330825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1CDA4-EBD2-764A-9F9C-C1E3ED2429F1}"/>
                </a:ext>
              </a:extLst>
            </p:cNvPr>
            <p:cNvSpPr txBox="1"/>
            <p:nvPr/>
          </p:nvSpPr>
          <p:spPr>
            <a:xfrm>
              <a:off x="2870263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373622-2F4F-C641-A12C-C4D638A04590}"/>
                </a:ext>
              </a:extLst>
            </p:cNvPr>
            <p:cNvSpPr txBox="1"/>
            <p:nvPr/>
          </p:nvSpPr>
          <p:spPr>
            <a:xfrm>
              <a:off x="346193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E6350-8411-8441-8C7D-C8E6AF516AFD}"/>
                </a:ext>
              </a:extLst>
            </p:cNvPr>
            <p:cNvSpPr txBox="1"/>
            <p:nvPr/>
          </p:nvSpPr>
          <p:spPr>
            <a:xfrm>
              <a:off x="405360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BF5DB8-29DB-1442-8FFC-92F9DC91D391}"/>
                </a:ext>
              </a:extLst>
            </p:cNvPr>
            <p:cNvSpPr txBox="1"/>
            <p:nvPr/>
          </p:nvSpPr>
          <p:spPr>
            <a:xfrm>
              <a:off x="4677504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60DA4-3CAB-A64A-AB0D-5CD36928980D}"/>
                </a:ext>
              </a:extLst>
            </p:cNvPr>
            <p:cNvSpPr txBox="1"/>
            <p:nvPr/>
          </p:nvSpPr>
          <p:spPr>
            <a:xfrm>
              <a:off x="5216942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9712B6-43CF-C245-8C38-997F095A2FBA}"/>
                </a:ext>
              </a:extLst>
            </p:cNvPr>
            <p:cNvSpPr txBox="1"/>
            <p:nvPr/>
          </p:nvSpPr>
          <p:spPr>
            <a:xfrm>
              <a:off x="5808612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</p:grpSp>
      <p:pic>
        <p:nvPicPr>
          <p:cNvPr id="19" name="Picture 2" descr="Programmer at work sketch for your design Vector Image">
            <a:extLst>
              <a:ext uri="{FF2B5EF4-FFF2-40B4-BE49-F238E27FC236}">
                <a16:creationId xmlns:a16="http://schemas.microsoft.com/office/drawing/2014/main" id="{0DDAA310-38C5-D841-A1E3-A6ADD106B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7547040" y="75773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143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0000" y="1245582"/>
            <a:ext cx="7471976" cy="524090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Add your code (.java) to Git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Commit some changes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Create a new branch, and switch to it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Make some more changes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Commit changes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Make more 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</a:t>
            </a:r>
          </a:p>
        </p:txBody>
      </p:sp>
      <p:pic>
        <p:nvPicPr>
          <p:cNvPr id="19" name="Picture 2" descr="Programmer at work sketch for your design Vector Image">
            <a:extLst>
              <a:ext uri="{FF2B5EF4-FFF2-40B4-BE49-F238E27FC236}">
                <a16:creationId xmlns:a16="http://schemas.microsoft.com/office/drawing/2014/main" id="{0DDAA310-38C5-D841-A1E3-A6ADD106B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7547040" y="75773"/>
            <a:ext cx="1398734" cy="14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55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0DD6BF-6404-2C48-A529-62175D2A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27CF5B-587F-034E-BCA4-75C383701127}"/>
              </a:ext>
            </a:extLst>
          </p:cNvPr>
          <p:cNvSpPr/>
          <p:nvPr/>
        </p:nvSpPr>
        <p:spPr>
          <a:xfrm>
            <a:off x="2487527" y="2031761"/>
            <a:ext cx="35173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Code-Along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1DE7A-746E-2A47-8AF2-281D6CE0650A}"/>
              </a:ext>
            </a:extLst>
          </p:cNvPr>
          <p:cNvSpPr txBox="1"/>
          <p:nvPr/>
        </p:nvSpPr>
        <p:spPr>
          <a:xfrm>
            <a:off x="1639614" y="3429000"/>
            <a:ext cx="6075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Bring your computer with a working coding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23DA6-94DE-2141-9A96-4437853202A1}"/>
              </a:ext>
            </a:extLst>
          </p:cNvPr>
          <p:cNvSpPr txBox="1"/>
          <p:nvPr/>
        </p:nvSpPr>
        <p:spPr>
          <a:xfrm>
            <a:off x="1639614" y="4928249"/>
            <a:ext cx="6168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a </a:t>
            </a:r>
            <a:r>
              <a:rPr lang="en-US" sz="2000" dirty="0" err="1"/>
              <a:t>Github</a:t>
            </a:r>
            <a:r>
              <a:rPr lang="en-US" sz="2000" dirty="0"/>
              <a:t> account. </a:t>
            </a:r>
            <a:r>
              <a:rPr lang="en-US" sz="2000" dirty="0">
                <a:hlinkClick r:id="rId2"/>
              </a:rPr>
              <a:t>Apply here if you don’t have one.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F0585-446A-E640-A80F-A65A0F85BADF}"/>
              </a:ext>
            </a:extLst>
          </p:cNvPr>
          <p:cNvSpPr txBox="1"/>
          <p:nvPr/>
        </p:nvSpPr>
        <p:spPr>
          <a:xfrm>
            <a:off x="1639614" y="4178624"/>
            <a:ext cx="3969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Understand Git commits &amp; branches</a:t>
            </a:r>
          </a:p>
        </p:txBody>
      </p:sp>
    </p:spTree>
    <p:extLst>
      <p:ext uri="{BB962C8B-B14F-4D97-AF65-F5344CB8AC3E}">
        <p14:creationId xmlns:p14="http://schemas.microsoft.com/office/powerpoint/2010/main" val="174534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 (the fun stuff)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5600C4-15D3-D843-AD1E-729881C2F910}"/>
              </a:ext>
            </a:extLst>
          </p:cNvPr>
          <p:cNvSpPr/>
          <p:nvPr/>
        </p:nvSpPr>
        <p:spPr>
          <a:xfrm>
            <a:off x="1085015" y="2276141"/>
            <a:ext cx="6548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9300"/>
                </a:solidFill>
                <a:latin typeface="-apple-system"/>
              </a:rPr>
              <a:t>Special topic</a:t>
            </a:r>
            <a:r>
              <a:rPr lang="en-US" sz="2400" b="1" dirty="0">
                <a:solidFill>
                  <a:srgbClr val="FF9300"/>
                </a:solidFill>
                <a:latin typeface="-apple-system"/>
              </a:rPr>
              <a:t>: </a:t>
            </a:r>
            <a:r>
              <a:rPr lang="en-US" sz="2400" b="1" dirty="0">
                <a:latin typeface="-apple-system"/>
              </a:rPr>
              <a:t>A tale of two </a:t>
            </a:r>
            <a:r>
              <a:rPr lang="en-US" sz="2400" b="1" dirty="0" err="1">
                <a:latin typeface="-apple-system"/>
              </a:rPr>
              <a:t>linkedlist</a:t>
            </a:r>
            <a:r>
              <a:rPr lang="en-US" sz="2400" b="1" dirty="0">
                <a:latin typeface="-apple-system"/>
              </a:rPr>
              <a:t> reversals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6596A-E34D-EF47-B151-D155E8FCACF3}"/>
              </a:ext>
            </a:extLst>
          </p:cNvPr>
          <p:cNvSpPr/>
          <p:nvPr/>
        </p:nvSpPr>
        <p:spPr>
          <a:xfrm>
            <a:off x="1085015" y="3215105"/>
            <a:ext cx="6442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9300"/>
                </a:solidFill>
                <a:latin typeface="-apple-system"/>
              </a:rPr>
              <a:t>Special topic</a:t>
            </a:r>
            <a:r>
              <a:rPr lang="en-US" sz="2400" b="1" dirty="0">
                <a:solidFill>
                  <a:srgbClr val="FF9300"/>
                </a:solidFill>
                <a:latin typeface="-apple-system"/>
              </a:rPr>
              <a:t>: </a:t>
            </a:r>
            <a:r>
              <a:rPr lang="en-US" sz="2400" b="1" dirty="0">
                <a:latin typeface="-apple-system"/>
              </a:rPr>
              <a:t>Tree Application in 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CEBEDC-24DB-1B42-845D-5ED9FE0CE26F}"/>
              </a:ext>
            </a:extLst>
          </p:cNvPr>
          <p:cNvSpPr/>
          <p:nvPr/>
        </p:nvSpPr>
        <p:spPr>
          <a:xfrm>
            <a:off x="1085015" y="4154069"/>
            <a:ext cx="76544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B0F0"/>
                </a:solidFill>
                <a:latin typeface="-apple-system"/>
              </a:rPr>
              <a:t>Guest lecture</a:t>
            </a:r>
            <a:r>
              <a:rPr lang="en-US" sz="2400" b="1" dirty="0">
                <a:solidFill>
                  <a:srgbClr val="00B0F0"/>
                </a:solidFill>
                <a:latin typeface="-apple-system"/>
              </a:rPr>
              <a:t> </a:t>
            </a:r>
            <a:r>
              <a:rPr lang="en-US" sz="2400" b="1" dirty="0">
                <a:latin typeface="-apple-system"/>
              </a:rPr>
              <a:t>by </a:t>
            </a:r>
            <a:r>
              <a:rPr lang="en-US" sz="2400" b="1" dirty="0">
                <a:solidFill>
                  <a:srgbClr val="00B0F0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2400" b="1" dirty="0" err="1">
                <a:solidFill>
                  <a:srgbClr val="00B0F0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mbcfpv</a:t>
            </a:r>
            <a:r>
              <a:rPr lang="en-US" sz="2400" b="1" dirty="0">
                <a:latin typeface="-apple-system"/>
              </a:rPr>
              <a:t> about FPV drone programming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5A2BD-3AFB-554E-98A9-01585EA0AAFD}"/>
              </a:ext>
            </a:extLst>
          </p:cNvPr>
          <p:cNvSpPr/>
          <p:nvPr/>
        </p:nvSpPr>
        <p:spPr>
          <a:xfrm>
            <a:off x="404575" y="5093034"/>
            <a:ext cx="8334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  <a:latin typeface="-apple-system"/>
              </a:rPr>
              <a:t>(tentative) </a:t>
            </a:r>
            <a:r>
              <a:rPr lang="en-US" sz="2400" b="1" u="sng" dirty="0">
                <a:solidFill>
                  <a:srgbClr val="00B0F0"/>
                </a:solidFill>
                <a:latin typeface="-apple-system"/>
              </a:rPr>
              <a:t>Guest lecture</a:t>
            </a:r>
            <a:r>
              <a:rPr lang="en-US" sz="2400" b="1" dirty="0">
                <a:solidFill>
                  <a:srgbClr val="00B0F0"/>
                </a:solidFill>
                <a:latin typeface="-apple-system"/>
              </a:rPr>
              <a:t> </a:t>
            </a:r>
            <a:r>
              <a:rPr lang="en-US" sz="2400" b="1" dirty="0">
                <a:latin typeface="-apple-system"/>
              </a:rPr>
              <a:t>about Note taking and Communication</a:t>
            </a:r>
          </a:p>
        </p:txBody>
      </p:sp>
      <p:pic>
        <p:nvPicPr>
          <p:cNvPr id="1028" name="Picture 4" descr="Worksheets : Worksheet Drawings Of Animals Easy Coloring Worksheetfun  Counting Printable Sheets For Teens Detailed Multiplication Algorithm  Worksheets Esl Generator Arithmetic Activities 4th. Worksheetfun Com  Counting. Dividing Functions. Function ...">
            <a:extLst>
              <a:ext uri="{FF2B5EF4-FFF2-40B4-BE49-F238E27FC236}">
                <a16:creationId xmlns:a16="http://schemas.microsoft.com/office/drawing/2014/main" id="{BCDAB726-EFFB-1443-BA91-DF766C4DE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001" y="121266"/>
            <a:ext cx="1498706" cy="14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60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Expectation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BE07E-29D2-8F4D-9E65-B0711E3DA06D}"/>
              </a:ext>
            </a:extLst>
          </p:cNvPr>
          <p:cNvSpPr txBox="1"/>
          <p:nvPr/>
        </p:nvSpPr>
        <p:spPr>
          <a:xfrm>
            <a:off x="977462" y="1786759"/>
            <a:ext cx="320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After this term, you will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40D1-30C2-9D41-A58D-A913A7B5DBBD}"/>
              </a:ext>
            </a:extLst>
          </p:cNvPr>
          <p:cNvSpPr txBox="1"/>
          <p:nvPr/>
        </p:nvSpPr>
        <p:spPr>
          <a:xfrm>
            <a:off x="671756" y="2415482"/>
            <a:ext cx="8224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confident writing code in Java with cool tools such as </a:t>
            </a:r>
            <a:r>
              <a:rPr lang="en-US" sz="2000" i="1" dirty="0" err="1"/>
              <a:t>Intellij</a:t>
            </a:r>
            <a:r>
              <a:rPr lang="en-US" sz="2000" i="1" dirty="0"/>
              <a:t>, Junit, Maven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F9674-EEF0-6444-A340-5C01BFE8BCBA}"/>
              </a:ext>
            </a:extLst>
          </p:cNvPr>
          <p:cNvSpPr txBox="1"/>
          <p:nvPr/>
        </p:nvSpPr>
        <p:spPr>
          <a:xfrm>
            <a:off x="671756" y="3380766"/>
            <a:ext cx="3563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Write clean code with solid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AC3E6-6CC6-2E40-9CE1-E00860ACDA6F}"/>
              </a:ext>
            </a:extLst>
          </p:cNvPr>
          <p:cNvSpPr txBox="1"/>
          <p:nvPr/>
        </p:nvSpPr>
        <p:spPr>
          <a:xfrm>
            <a:off x="671756" y="4346050"/>
            <a:ext cx="735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Understand how to compromise between time and space complexity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D27CDE-D177-1243-B271-C12D1E4A3ECD}"/>
              </a:ext>
            </a:extLst>
          </p:cNvPr>
          <p:cNvSpPr txBox="1"/>
          <p:nvPr/>
        </p:nvSpPr>
        <p:spPr>
          <a:xfrm>
            <a:off x="671756" y="4828692"/>
            <a:ext cx="769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solved many technical problems commonly asked during interview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132309-AA39-5347-8255-EB2BF8DC6241}"/>
              </a:ext>
            </a:extLst>
          </p:cNvPr>
          <p:cNvSpPr txBox="1"/>
          <p:nvPr/>
        </p:nvSpPr>
        <p:spPr>
          <a:xfrm>
            <a:off x="671756" y="5311334"/>
            <a:ext cx="6787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written your own text search engine (Watch out! Google!)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D390B9-3357-B647-8959-E201F10043E4}"/>
              </a:ext>
            </a:extLst>
          </p:cNvPr>
          <p:cNvSpPr txBox="1"/>
          <p:nvPr/>
        </p:nvSpPr>
        <p:spPr>
          <a:xfrm>
            <a:off x="671756" y="2898124"/>
            <a:ext cx="629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confident with using source control tools </a:t>
            </a:r>
            <a:r>
              <a:rPr lang="en-US" sz="2000" i="1" dirty="0"/>
              <a:t>Git</a:t>
            </a:r>
            <a:r>
              <a:rPr lang="en-US" sz="2000" dirty="0"/>
              <a:t> and </a:t>
            </a:r>
            <a:r>
              <a:rPr lang="en-US" sz="2000" i="1" dirty="0" err="1"/>
              <a:t>Github</a:t>
            </a:r>
            <a:endParaRPr lang="en-US" sz="20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6C58FA-6AE5-7E4C-90EB-A6A8742875CE}"/>
              </a:ext>
            </a:extLst>
          </p:cNvPr>
          <p:cNvSpPr txBox="1"/>
          <p:nvPr/>
        </p:nvSpPr>
        <p:spPr>
          <a:xfrm>
            <a:off x="671756" y="3863408"/>
            <a:ext cx="8161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Have good understanding of data structure such as array, </a:t>
            </a:r>
            <a:r>
              <a:rPr lang="en-US" sz="2000" dirty="0" err="1"/>
              <a:t>hashtable</a:t>
            </a:r>
            <a:r>
              <a:rPr lang="en-US" sz="2000" dirty="0"/>
              <a:t>, list,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ACDCE-AE3D-EE4D-B511-D2BC9ACBC027}"/>
              </a:ext>
            </a:extLst>
          </p:cNvPr>
          <p:cNvSpPr txBox="1"/>
          <p:nvPr/>
        </p:nvSpPr>
        <p:spPr>
          <a:xfrm>
            <a:off x="623698" y="5928725"/>
            <a:ext cx="653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9300"/>
                </a:solidFill>
              </a:rPr>
              <a:t>(hopefully) Have fun and know whether CS is what you like!</a:t>
            </a:r>
          </a:p>
        </p:txBody>
      </p:sp>
      <p:pic>
        <p:nvPicPr>
          <p:cNvPr id="3076" name="Picture 4" descr="Coding is…fun?. There's something exciting about… | by Megan Young | Medium">
            <a:extLst>
              <a:ext uri="{FF2B5EF4-FFF2-40B4-BE49-F238E27FC236}">
                <a16:creationId xmlns:a16="http://schemas.microsoft.com/office/drawing/2014/main" id="{F5BEDA33-72C2-5040-8B9D-3452B99D8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18061"/>
            <a:ext cx="2599997" cy="12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1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0CACA-275B-F54A-98B4-A9A309DC4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874" y="1251997"/>
            <a:ext cx="8196210" cy="4940409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Weekly homework</a:t>
            </a:r>
          </a:p>
          <a:p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15-min Quiz, open book, mostly coding question</a:t>
            </a:r>
          </a:p>
          <a:p>
            <a:pPr marL="0" indent="0">
              <a:buNone/>
            </a:pPr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 midterms (10/19 &amp; 11/16)</a:t>
            </a:r>
          </a:p>
          <a:p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 Final  (12/16)</a:t>
            </a:r>
          </a:p>
          <a:p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No late assignment will be accepted</a:t>
            </a:r>
          </a:p>
          <a:p>
            <a:pPr lvl="1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Exception is </a:t>
            </a:r>
            <a:r>
              <a:rPr lang="en-US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very very rarely 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given</a:t>
            </a:r>
          </a:p>
          <a:p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No make-up exam</a:t>
            </a: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B221F-C00B-4343-90E5-74BA65A4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Homework, Tests, Exams</a:t>
            </a:r>
          </a:p>
        </p:txBody>
      </p:sp>
      <p:pic>
        <p:nvPicPr>
          <p:cNvPr id="1028" name="Picture 4" descr="Why Not Use Your Final Exam Time Slot to Actually Make Art? - The Art of  Education University">
            <a:extLst>
              <a:ext uri="{FF2B5EF4-FFF2-40B4-BE49-F238E27FC236}">
                <a16:creationId xmlns:a16="http://schemas.microsoft.com/office/drawing/2014/main" id="{157B93D7-5A05-A140-81A1-9398CA6BC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713" y="58082"/>
            <a:ext cx="1463869" cy="9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A60BD-5D52-E543-8575-86FD257DB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651657"/>
            <a:ext cx="8514606" cy="4996675"/>
          </a:xfrm>
        </p:spPr>
        <p:txBody>
          <a:bodyPr/>
          <a:lstStyle/>
          <a:p>
            <a:r>
              <a:rPr lang="en-US" dirty="0"/>
              <a:t>School takes this </a:t>
            </a:r>
            <a:r>
              <a:rPr lang="en-US" dirty="0">
                <a:solidFill>
                  <a:srgbClr val="FF0000"/>
                </a:solidFill>
              </a:rPr>
              <a:t>VERY VERY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seriously</a:t>
            </a:r>
          </a:p>
          <a:p>
            <a:endParaRPr lang="en-US" dirty="0"/>
          </a:p>
          <a:p>
            <a:r>
              <a:rPr lang="en-US" dirty="0"/>
              <a:t>It’s okay to get help from other people’s work/idea/code, </a:t>
            </a:r>
            <a:r>
              <a:rPr lang="en-US" dirty="0">
                <a:solidFill>
                  <a:srgbClr val="FF0000"/>
                </a:solidFill>
              </a:rPr>
              <a:t>but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Give credit : “I was using […] for help in this homework”</a:t>
            </a:r>
          </a:p>
          <a:p>
            <a:pPr lvl="1"/>
            <a:endParaRPr lang="en-US" dirty="0"/>
          </a:p>
          <a:p>
            <a:r>
              <a:rPr lang="en-US" dirty="0"/>
              <a:t>Do not copy &amp; paste </a:t>
            </a:r>
            <a:r>
              <a:rPr lang="en-US" sz="1600" dirty="0"/>
              <a:t>(checked by grader)</a:t>
            </a:r>
          </a:p>
          <a:p>
            <a:endParaRPr lang="en-US" sz="1600" dirty="0"/>
          </a:p>
          <a:p>
            <a:r>
              <a:rPr lang="en-US" dirty="0"/>
              <a:t>Violation will be reported to department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1345E-B068-E54C-B330-A7490B3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Plagiarism</a:t>
            </a:r>
          </a:p>
        </p:txBody>
      </p:sp>
      <p:pic>
        <p:nvPicPr>
          <p:cNvPr id="3074" name="Picture 2" descr="Exclamation Sign Childrens Sketch Warning Tablet Stock Vector (Royalty  Free) 236058190">
            <a:extLst>
              <a:ext uri="{FF2B5EF4-FFF2-40B4-BE49-F238E27FC236}">
                <a16:creationId xmlns:a16="http://schemas.microsoft.com/office/drawing/2014/main" id="{58FCC048-E805-724C-9895-6DFD47265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/>
        </p:blipFill>
        <p:spPr bwMode="auto">
          <a:xfrm>
            <a:off x="7515922" y="209668"/>
            <a:ext cx="1472579" cy="143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6129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7409</TotalTime>
  <Words>1756</Words>
  <Application>Microsoft Macintosh PowerPoint</Application>
  <PresentationFormat>On-screen Show (4:3)</PresentationFormat>
  <Paragraphs>553</Paragraphs>
  <Slides>58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3" baseType="lpstr">
      <vt:lpstr>-apple-system</vt:lpstr>
      <vt:lpstr>Encode Sans Normal Black</vt:lpstr>
      <vt:lpstr>Open Sans</vt:lpstr>
      <vt:lpstr>Open Sans Light</vt:lpstr>
      <vt:lpstr>Uni Sans Regular</vt:lpstr>
      <vt:lpstr>Abadi MT Condensed Light</vt:lpstr>
      <vt:lpstr>Aharoni</vt:lpstr>
      <vt:lpstr>Apple Chancery</vt:lpstr>
      <vt:lpstr>Arial</vt:lpstr>
      <vt:lpstr>Calibri</vt:lpstr>
      <vt:lpstr>Cambria Math</vt:lpstr>
      <vt:lpstr>Cavolini</vt:lpstr>
      <vt:lpstr>Lucida Grande</vt:lpstr>
      <vt:lpstr>Custom Design</vt:lpstr>
      <vt:lpstr>1_Custom Design</vt:lpstr>
      <vt:lpstr>PowerPoint Presentation</vt:lpstr>
      <vt:lpstr>CSS143 Computer Programming (II)</vt:lpstr>
      <vt:lpstr>Lecturer</vt:lpstr>
      <vt:lpstr>Class Info</vt:lpstr>
      <vt:lpstr>Class Info</vt:lpstr>
      <vt:lpstr>Class Info (the fun stuff)</vt:lpstr>
      <vt:lpstr>Class Expectation</vt:lpstr>
      <vt:lpstr>Homework, Tests, Exams</vt:lpstr>
      <vt:lpstr>Plagiarism</vt:lpstr>
      <vt:lpstr>PowerPoint Presentation</vt:lpstr>
      <vt:lpstr>Tooling</vt:lpstr>
      <vt:lpstr>Java Development Kit</vt:lpstr>
      <vt:lpstr>What this class is</vt:lpstr>
      <vt:lpstr>Computing Programming vs Programming Language</vt:lpstr>
      <vt:lpstr>Computing Programming vs Programming Language</vt:lpstr>
      <vt:lpstr>Computer Programming</vt:lpstr>
      <vt:lpstr>Goals</vt:lpstr>
      <vt:lpstr>PowerPoint Presentation</vt:lpstr>
      <vt:lpstr>Guess the number in my mind</vt:lpstr>
      <vt:lpstr>Guess the number in my mind</vt:lpstr>
      <vt:lpstr>Guess the number in my mind</vt:lpstr>
      <vt:lpstr>Guess the number in my mind</vt:lpstr>
      <vt:lpstr>Guess the number in my mind</vt:lpstr>
      <vt:lpstr>Find 20 in this set</vt:lpstr>
      <vt:lpstr>Find 20 in this set</vt:lpstr>
      <vt:lpstr>A Complexity Problem</vt:lpstr>
      <vt:lpstr>A Complexity Problem</vt:lpstr>
      <vt:lpstr>A Complexity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PowerPoint Presentation</vt:lpstr>
      <vt:lpstr>Tips For Success</vt:lpstr>
      <vt:lpstr>More on Communication</vt:lpstr>
      <vt:lpstr>Tip On Success</vt:lpstr>
      <vt:lpstr>Tip On Success</vt:lpstr>
      <vt:lpstr>Tip On Success</vt:lpstr>
      <vt:lpstr>Tip On Success</vt:lpstr>
      <vt:lpstr>Parkinson’s Law</vt:lpstr>
      <vt:lpstr>Hello World!</vt:lpstr>
      <vt:lpstr>Source Control</vt:lpstr>
      <vt:lpstr>Source Control</vt:lpstr>
      <vt:lpstr>PowerPoint Presentation</vt:lpstr>
      <vt:lpstr>Source Control</vt:lpstr>
      <vt:lpstr>Source Control: “commits”</vt:lpstr>
      <vt:lpstr>Source Control: “commits”</vt:lpstr>
      <vt:lpstr>Source Control : “commits”</vt:lpstr>
      <vt:lpstr>Source Control: Branch</vt:lpstr>
      <vt:lpstr>Source Control: Branch</vt:lpstr>
      <vt:lpstr>Source Control:</vt:lpstr>
      <vt:lpstr>Demo:</vt:lpstr>
      <vt:lpstr>Exercise 1:</vt:lpstr>
      <vt:lpstr>Exercise 2:</vt:lpstr>
      <vt:lpstr>Next Lecture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549</cp:revision>
  <cp:lastPrinted>2016-02-10T20:19:12Z</cp:lastPrinted>
  <dcterms:created xsi:type="dcterms:W3CDTF">2014-10-14T00:51:43Z</dcterms:created>
  <dcterms:modified xsi:type="dcterms:W3CDTF">2020-10-01T00:15:30Z</dcterms:modified>
</cp:coreProperties>
</file>